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578" r:id="rId4"/>
    <p:sldId id="266" r:id="rId5"/>
    <p:sldId id="481" r:id="rId7"/>
    <p:sldId id="441" r:id="rId8"/>
    <p:sldId id="458" r:id="rId9"/>
    <p:sldId id="459" r:id="rId10"/>
    <p:sldId id="579" r:id="rId11"/>
    <p:sldId id="580" r:id="rId12"/>
    <p:sldId id="581" r:id="rId13"/>
    <p:sldId id="582" r:id="rId14"/>
    <p:sldId id="583" r:id="rId15"/>
    <p:sldId id="584" r:id="rId16"/>
    <p:sldId id="585" r:id="rId17"/>
    <p:sldId id="586" r:id="rId18"/>
    <p:sldId id="331" r:id="rId19"/>
  </p:sldIdLst>
  <p:sldSz cx="12192000" cy="6858000"/>
  <p:notesSz cx="6858000" cy="9144000"/>
  <p:custDataLst>
    <p:tags r:id="rId2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59" autoAdjust="0"/>
    <p:restoredTop sz="94057" autoAdjust="0"/>
  </p:normalViewPr>
  <p:slideViewPr>
    <p:cSldViewPr snapToGrid="0">
      <p:cViewPr varScale="1">
        <p:scale>
          <a:sx n="80" d="100"/>
          <a:sy n="80" d="100"/>
        </p:scale>
        <p:origin x="66" y="5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4FFBB-5B55-4EFC-A8E3-43D0E7C41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FC068-479E-4534-B80E-F81A619C5F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FC068-479E-4534-B80E-F81A619C5F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4F534-5808-455C-9D14-F8D70F8A044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F35FD-EFF4-4B2F-8289-A0E2AD73F7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A10F5-0B7B-4730-B1C1-12B3777B57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E9694-9A4D-4928-9756-3AFF51CF1E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FEBE7-557B-4AB0-9FE2-23FF06A897F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B11D6-1D1C-4D25-B399-D61E7ADEEC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4F534-5808-455C-9D14-F8D70F8A044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EF35FD-EFF4-4B2F-8289-A0E2AD73F7B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0"/>
            <a:ext cx="29337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C5FD52-54AF-4385-81CC-7787BCF2D39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208203-D997-4130-B311-BC8E051FDAC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704F92-A2E2-433A-B0E4-0B792DBFB01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1DC0A9-87D1-4D91-B15B-55EB0B905A9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EA3606-1723-480D-9A57-41CD5FD3BE0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ABDFA8C-E670-4A4C-A2C9-096916339B2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C19668D-5C4C-4C2D-9755-F28249FB18C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B2265F-8826-490B-B352-C4DE6D56F5F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0"/>
            <a:ext cx="29337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E5C3D6-0A6D-43CB-90B6-EC70085A320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E59286E-DE18-4FAA-A46F-3893A120DF7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870972" y="4545013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软件工程系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TextBox 7"/>
          <p:cNvSpPr txBox="1">
            <a:spLocks noChangeArrowheads="1"/>
          </p:cNvSpPr>
          <p:nvPr userDrawn="1"/>
        </p:nvSpPr>
        <p:spPr bwMode="auto">
          <a:xfrm>
            <a:off x="8767763" y="357188"/>
            <a:ext cx="316388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计算机科学与技术学院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Big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&amp; NLP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59C8-07DD-4A20-9F2B-E0CF20072B5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6CAEF2-8F5A-4829-BB37-7FB63E70876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B359FF-91B3-4F1A-BD73-6ED4FA000C9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DC04BC-A5EF-445F-9EB1-13857E3925A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0"/>
            <a:ext cx="29337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5FD52-54AF-4385-81CC-7787BCF2D39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08203-D997-4130-B311-BC8E051FDA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A2F674-E44F-4FC4-9716-EBA417772D4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6B92362-8350-4825-A175-04214B7702A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A10F5-0B7B-4730-B1C1-12B3777B570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5E9694-9A4D-4928-9756-3AFF51CF1E5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6FEBE7-557B-4AB0-9FE2-23FF06A897F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79B11D6-1D1C-4D25-B399-D61E7ADEECC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04F92-A2E2-433A-B0E4-0B792DBFB01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DC0A9-87D1-4D91-B15B-55EB0B905A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A3606-1723-480D-9A57-41CD5FD3BE0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DFA8C-E670-4A4C-A2C9-096916339B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9668D-5C4C-4C2D-9755-F28249FB18C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2265F-8826-490B-B352-C4DE6D56F5F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0"/>
            <a:ext cx="29337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5C3D6-0A6D-43CB-90B6-EC70085A320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9286E-DE18-4FAA-A46F-3893A120DF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743649" y="4563301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b="1" dirty="0">
                <a:solidFill>
                  <a:srgbClr val="A6A6A6"/>
                </a:solidFill>
              </a:rPr>
              <a:t>智能科学系</a:t>
            </a:r>
            <a:endParaRPr lang="en-US" altLang="zh-CN" b="1" dirty="0">
              <a:solidFill>
                <a:srgbClr val="A6A6A6"/>
              </a:solidFill>
            </a:endParaRPr>
          </a:p>
        </p:txBody>
      </p:sp>
      <p:sp>
        <p:nvSpPr>
          <p:cNvPr id="3" name="TextBox 7"/>
          <p:cNvSpPr txBox="1">
            <a:spLocks noChangeArrowheads="1"/>
          </p:cNvSpPr>
          <p:nvPr userDrawn="1"/>
        </p:nvSpPr>
        <p:spPr bwMode="auto">
          <a:xfrm>
            <a:off x="8767763" y="576644"/>
            <a:ext cx="3163887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dirty="0"/>
              <a:t>计算机科学与技术学院</a:t>
            </a:r>
            <a:endParaRPr lang="en-US" altLang="zh-CN" dirty="0"/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459C8-07DD-4A20-9F2B-E0CF20072B5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CAEF2-8F5A-4829-BB37-7FB63E70876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359FF-91B3-4F1A-BD73-6ED4FA000C9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C04BC-A5EF-445F-9EB1-13857E3925A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2F674-E44F-4FC4-9716-EBA417772D4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92362-8350-4825-A175-04214B7702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AA454D5-4A87-487A-934D-231DD530142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6ABF039-0C81-4352-8272-98547BEA521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A454D5-4A87-487A-934D-231DD530142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6ABF039-0C81-4352-8272-98547BEA521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tiff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67"/>
          <p:cNvGrpSpPr>
            <a:grpSpLocks noChangeAspect="1"/>
          </p:cNvGrpSpPr>
          <p:nvPr/>
        </p:nvGrpSpPr>
        <p:grpSpPr bwMode="auto">
          <a:xfrm>
            <a:off x="4403655" y="866343"/>
            <a:ext cx="3384692" cy="3395692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81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8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9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0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1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415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cxnSp>
        <p:nvCxnSpPr>
          <p:cNvPr id="78" name="直线连接符 77"/>
          <p:cNvCxnSpPr/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7614920" y="5727065"/>
            <a:ext cx="3695700" cy="49720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3240" y="5514975"/>
            <a:ext cx="4311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</a:rPr>
              <a:t>知识图谱</a:t>
            </a:r>
            <a:endParaRPr lang="zh-CN" altLang="en-US" sz="5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85050" y="5579110"/>
            <a:ext cx="2545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计算</a:t>
            </a:r>
            <a:r>
              <a:rPr lang="en-US" altLang="zh-CN">
                <a:solidFill>
                  <a:schemeClr val="bg1"/>
                </a:solidFill>
              </a:rPr>
              <a:t>2002  </a:t>
            </a:r>
            <a:r>
              <a:rPr lang="zh-CN" altLang="en-US">
                <a:solidFill>
                  <a:schemeClr val="bg1"/>
                </a:solidFill>
              </a:rPr>
              <a:t>杨豪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计算</a:t>
            </a:r>
            <a:r>
              <a:rPr lang="en-US" altLang="zh-CN">
                <a:solidFill>
                  <a:schemeClr val="bg1"/>
                </a:solidFill>
              </a:rPr>
              <a:t>2001  </a:t>
            </a:r>
            <a:r>
              <a:rPr lang="zh-CN" altLang="en-US">
                <a:solidFill>
                  <a:schemeClr val="bg1"/>
                </a:solidFill>
              </a:rPr>
              <a:t>郭洋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388" y="1512578"/>
            <a:ext cx="11113008" cy="479366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知识图谱让可解释的人工智能成为可能</a:t>
            </a:r>
            <a:endParaRPr lang="zh-CN" altLang="en-US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知识图谱是利用符号知识发展可解释人工智能</a:t>
            </a:r>
            <a:endParaRPr lang="zh-CN" altLang="en-US"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/>
          <a:lstStyle/>
          <a:p>
            <a:r>
              <a:rPr lang="en-US" altLang="zh-CN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知识图谱与机器认知智能</a:t>
            </a:r>
            <a:endParaRPr lang="en-US" sz="3200" dirty="0"/>
          </a:p>
        </p:txBody>
      </p:sp>
      <p:sp>
        <p:nvSpPr>
          <p:cNvPr id="2" name="object 7"/>
          <p:cNvSpPr/>
          <p:nvPr/>
        </p:nvSpPr>
        <p:spPr>
          <a:xfrm>
            <a:off x="886011" y="2508593"/>
            <a:ext cx="8341659" cy="2896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8"/>
          <p:cNvSpPr txBox="1"/>
          <p:nvPr/>
        </p:nvSpPr>
        <p:spPr>
          <a:xfrm>
            <a:off x="838200" y="5665037"/>
            <a:ext cx="6656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深度学习现阶段是不可解释的人工智能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，因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此知识图谱可以作为深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度学习技术的一个有益的补充。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/>
          <a:lstStyle/>
          <a:p>
            <a:r>
              <a:rPr lang="en-US" altLang="zh-CN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知识图谱与机器认知智能</a:t>
            </a:r>
            <a:endParaRPr lang="en-US" sz="3200" dirty="0"/>
          </a:p>
        </p:txBody>
      </p:sp>
      <p:sp>
        <p:nvSpPr>
          <p:cNvPr id="6" name="object 4"/>
          <p:cNvSpPr txBox="1"/>
          <p:nvPr/>
        </p:nvSpPr>
        <p:spPr>
          <a:xfrm>
            <a:off x="2439894" y="2366057"/>
            <a:ext cx="4429767" cy="269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1455">
              <a:lnSpc>
                <a:spcPct val="125000"/>
              </a:lnSpc>
              <a:spcBef>
                <a:spcPts val="100"/>
              </a:spcBef>
            </a:pPr>
            <a:r>
              <a:rPr lang="zh-CN" altLang="en-US" sz="2400" b="1" spc="-5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知识图谱对于人工智能认知智能的另一个重要意义在于：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“解释”这件事情一定是跟符号化知识图谱密切相关的。</a:t>
            </a:r>
            <a:endParaRPr lang="zh-CN" altLang="en-US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211455">
              <a:lnSpc>
                <a:spcPct val="125000"/>
              </a:lnSpc>
              <a:spcBef>
                <a:spcPts val="100"/>
              </a:spcBef>
            </a:pPr>
            <a:endParaRPr lang="zh-CN" altLang="en-US"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482600">
              <a:lnSpc>
                <a:spcPct val="100000"/>
              </a:lnSpc>
              <a:spcBef>
                <a:spcPts val="21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“解释”这件事情一定是 跟符号</a:t>
            </a:r>
            <a:r>
              <a:rPr sz="1600" b="1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知识</a:t>
            </a:r>
            <a:r>
              <a:rPr sz="1600" b="1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图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谱密切</a:t>
            </a:r>
            <a:r>
              <a:rPr sz="1600" b="1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相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关的。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600038" y="2087513"/>
            <a:ext cx="4032758" cy="2502535"/>
            <a:chOff x="1115567" y="1437132"/>
            <a:chExt cx="4032758" cy="2502535"/>
          </a:xfrm>
        </p:grpSpPr>
        <p:sp>
          <p:nvSpPr>
            <p:cNvPr id="8" name="object 21"/>
            <p:cNvSpPr txBox="1"/>
            <p:nvPr/>
          </p:nvSpPr>
          <p:spPr>
            <a:xfrm>
              <a:off x="1180210" y="1444624"/>
              <a:ext cx="1728470" cy="338455"/>
            </a:xfrm>
            <a:prstGeom prst="rect">
              <a:avLst/>
            </a:prstGeom>
            <a:solidFill>
              <a:srgbClr val="77923B"/>
            </a:solidFill>
          </p:spPr>
          <p:txBody>
            <a:bodyPr vert="horz" wrap="square" lIns="0" tIns="34925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27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鲨鱼为</a:t>
              </a:r>
              <a:r>
                <a:rPr sz="1600" b="1" spc="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什</a:t>
              </a: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么可</a:t>
              </a:r>
              <a:r>
                <a:rPr sz="1600" b="1" spc="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怕</a:t>
              </a: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？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object 22"/>
            <p:cNvSpPr txBox="1"/>
            <p:nvPr/>
          </p:nvSpPr>
          <p:spPr>
            <a:xfrm>
              <a:off x="1115567" y="2066544"/>
              <a:ext cx="2032000" cy="338455"/>
            </a:xfrm>
            <a:prstGeom prst="rect">
              <a:avLst/>
            </a:prstGeom>
            <a:solidFill>
              <a:srgbClr val="77923B"/>
            </a:solidFill>
          </p:spPr>
          <p:txBody>
            <a:bodyPr vert="horz" wrap="square" lIns="0" tIns="3429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270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因为鲨鱼是食肉动物</a:t>
              </a:r>
              <a:endParaRPr sz="16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object 23"/>
            <p:cNvSpPr txBox="1"/>
            <p:nvPr/>
          </p:nvSpPr>
          <p:spPr>
            <a:xfrm>
              <a:off x="1754123" y="2743200"/>
              <a:ext cx="594360" cy="338455"/>
            </a:xfrm>
            <a:prstGeom prst="rect">
              <a:avLst/>
            </a:prstGeom>
            <a:solidFill>
              <a:srgbClr val="77923B"/>
            </a:solidFill>
          </p:spPr>
          <p:txBody>
            <a:bodyPr vert="horz" wrap="square" lIns="0" tIns="34925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27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概念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object 24"/>
            <p:cNvSpPr txBox="1"/>
            <p:nvPr/>
          </p:nvSpPr>
          <p:spPr>
            <a:xfrm>
              <a:off x="3404615" y="1437132"/>
              <a:ext cx="1743710" cy="338455"/>
            </a:xfrm>
            <a:prstGeom prst="rect">
              <a:avLst/>
            </a:prstGeom>
            <a:solidFill>
              <a:srgbClr val="5F497A"/>
            </a:solidFill>
          </p:spPr>
          <p:txBody>
            <a:bodyPr vert="horz" wrap="square" lIns="0" tIns="35560" rIns="0" bIns="0" rtlCol="0">
              <a:spAutoFit/>
            </a:bodyPr>
            <a:lstStyle/>
            <a:p>
              <a:pPr marL="92710">
                <a:lnSpc>
                  <a:spcPct val="100000"/>
                </a:lnSpc>
                <a:spcBef>
                  <a:spcPts val="280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鸟为什</a:t>
              </a:r>
              <a:r>
                <a:rPr sz="1600" b="1" spc="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么</a:t>
              </a: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能飞</a:t>
              </a:r>
              <a:r>
                <a:rPr sz="1600" b="1" spc="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翔</a:t>
              </a: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？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object 25"/>
            <p:cNvSpPr txBox="1"/>
            <p:nvPr/>
          </p:nvSpPr>
          <p:spPr>
            <a:xfrm>
              <a:off x="3491484" y="2034539"/>
              <a:ext cx="1569720" cy="370840"/>
            </a:xfrm>
            <a:prstGeom prst="rect">
              <a:avLst/>
            </a:prstGeom>
            <a:solidFill>
              <a:srgbClr val="5F497A"/>
            </a:solidFill>
          </p:spPr>
          <p:txBody>
            <a:bodyPr vert="horz" wrap="square" lIns="0" tIns="33020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260"/>
                </a:spcBef>
              </a:pPr>
              <a:r>
                <a:rPr sz="18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因为它有翅膀</a:t>
              </a:r>
              <a:endParaRPr sz="18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object 26"/>
            <p:cNvSpPr txBox="1"/>
            <p:nvPr/>
          </p:nvSpPr>
          <p:spPr>
            <a:xfrm>
              <a:off x="3953255" y="2743200"/>
              <a:ext cx="646430" cy="368935"/>
            </a:xfrm>
            <a:prstGeom prst="rect">
              <a:avLst/>
            </a:prstGeom>
            <a:solidFill>
              <a:srgbClr val="5F497A"/>
            </a:solidFill>
          </p:spPr>
          <p:txBody>
            <a:bodyPr vert="horz" wrap="square" lIns="0" tIns="32384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255"/>
                </a:spcBef>
              </a:pPr>
              <a:r>
                <a:rPr sz="18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属性</a:t>
              </a:r>
              <a:endParaRPr sz="18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object 27"/>
            <p:cNvSpPr/>
            <p:nvPr/>
          </p:nvSpPr>
          <p:spPr>
            <a:xfrm>
              <a:off x="2843783" y="2749295"/>
              <a:ext cx="646430" cy="368935"/>
            </a:xfrm>
            <a:custGeom>
              <a:avLst/>
              <a:gdLst/>
              <a:ahLst/>
              <a:cxnLst/>
              <a:rect l="l" t="t" r="r" b="b"/>
              <a:pathLst>
                <a:path w="646429" h="368935">
                  <a:moveTo>
                    <a:pt x="0" y="368807"/>
                  </a:moveTo>
                  <a:lnTo>
                    <a:pt x="646176" y="368807"/>
                  </a:lnTo>
                  <a:lnTo>
                    <a:pt x="646176" y="0"/>
                  </a:lnTo>
                  <a:lnTo>
                    <a:pt x="0" y="0"/>
                  </a:lnTo>
                  <a:lnTo>
                    <a:pt x="0" y="368807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28"/>
            <p:cNvSpPr txBox="1"/>
            <p:nvPr/>
          </p:nvSpPr>
          <p:spPr>
            <a:xfrm>
              <a:off x="2843783" y="2768854"/>
              <a:ext cx="6464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关系</a:t>
              </a:r>
              <a:endParaRPr sz="18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object 29"/>
            <p:cNvSpPr txBox="1"/>
            <p:nvPr/>
          </p:nvSpPr>
          <p:spPr>
            <a:xfrm>
              <a:off x="2627376" y="3570732"/>
              <a:ext cx="1108075" cy="368935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wrap="square" lIns="0" tIns="33019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260"/>
                </a:spcBef>
              </a:pPr>
              <a:r>
                <a:rPr sz="18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知识图谱</a:t>
              </a:r>
              <a:endParaRPr sz="18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7" name="object 30"/>
            <p:cNvSpPr/>
            <p:nvPr/>
          </p:nvSpPr>
          <p:spPr>
            <a:xfrm>
              <a:off x="1979676" y="1783079"/>
              <a:ext cx="216535" cy="281940"/>
            </a:xfrm>
            <a:custGeom>
              <a:avLst/>
              <a:gdLst/>
              <a:ahLst/>
              <a:cxnLst/>
              <a:rect l="l" t="t" r="r" b="b"/>
              <a:pathLst>
                <a:path w="216535" h="281939">
                  <a:moveTo>
                    <a:pt x="216407" y="173736"/>
                  </a:moveTo>
                  <a:lnTo>
                    <a:pt x="0" y="173736"/>
                  </a:lnTo>
                  <a:lnTo>
                    <a:pt x="108204" y="281940"/>
                  </a:lnTo>
                  <a:lnTo>
                    <a:pt x="216407" y="173736"/>
                  </a:lnTo>
                  <a:close/>
                </a:path>
                <a:path w="216535" h="281939">
                  <a:moveTo>
                    <a:pt x="162306" y="0"/>
                  </a:moveTo>
                  <a:lnTo>
                    <a:pt x="54101" y="0"/>
                  </a:lnTo>
                  <a:lnTo>
                    <a:pt x="54101" y="173736"/>
                  </a:lnTo>
                  <a:lnTo>
                    <a:pt x="162306" y="17373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31"/>
            <p:cNvSpPr/>
            <p:nvPr/>
          </p:nvSpPr>
          <p:spPr>
            <a:xfrm>
              <a:off x="1979676" y="2404872"/>
              <a:ext cx="216535" cy="338455"/>
            </a:xfrm>
            <a:custGeom>
              <a:avLst/>
              <a:gdLst/>
              <a:ahLst/>
              <a:cxnLst/>
              <a:rect l="l" t="t" r="r" b="b"/>
              <a:pathLst>
                <a:path w="216535" h="338455">
                  <a:moveTo>
                    <a:pt x="216407" y="230123"/>
                  </a:moveTo>
                  <a:lnTo>
                    <a:pt x="0" y="230123"/>
                  </a:lnTo>
                  <a:lnTo>
                    <a:pt x="108204" y="338327"/>
                  </a:lnTo>
                  <a:lnTo>
                    <a:pt x="216407" y="230123"/>
                  </a:lnTo>
                  <a:close/>
                </a:path>
                <a:path w="216535" h="338455">
                  <a:moveTo>
                    <a:pt x="162306" y="0"/>
                  </a:moveTo>
                  <a:lnTo>
                    <a:pt x="54101" y="0"/>
                  </a:lnTo>
                  <a:lnTo>
                    <a:pt x="54101" y="230123"/>
                  </a:lnTo>
                  <a:lnTo>
                    <a:pt x="162306" y="230123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32"/>
            <p:cNvSpPr/>
            <p:nvPr/>
          </p:nvSpPr>
          <p:spPr>
            <a:xfrm>
              <a:off x="4168140" y="1761744"/>
              <a:ext cx="216535" cy="280670"/>
            </a:xfrm>
            <a:custGeom>
              <a:avLst/>
              <a:gdLst/>
              <a:ahLst/>
              <a:cxnLst/>
              <a:rect l="l" t="t" r="r" b="b"/>
              <a:pathLst>
                <a:path w="216535" h="280669">
                  <a:moveTo>
                    <a:pt x="216408" y="172211"/>
                  </a:moveTo>
                  <a:lnTo>
                    <a:pt x="0" y="172211"/>
                  </a:lnTo>
                  <a:lnTo>
                    <a:pt x="108204" y="280415"/>
                  </a:lnTo>
                  <a:lnTo>
                    <a:pt x="216408" y="172211"/>
                  </a:lnTo>
                  <a:close/>
                </a:path>
                <a:path w="216535" h="280669">
                  <a:moveTo>
                    <a:pt x="162306" y="0"/>
                  </a:moveTo>
                  <a:lnTo>
                    <a:pt x="54101" y="0"/>
                  </a:lnTo>
                  <a:lnTo>
                    <a:pt x="54101" y="172211"/>
                  </a:lnTo>
                  <a:lnTo>
                    <a:pt x="162306" y="172211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5F49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33"/>
            <p:cNvSpPr/>
            <p:nvPr/>
          </p:nvSpPr>
          <p:spPr>
            <a:xfrm>
              <a:off x="4168140" y="2404872"/>
              <a:ext cx="216535" cy="338455"/>
            </a:xfrm>
            <a:custGeom>
              <a:avLst/>
              <a:gdLst/>
              <a:ahLst/>
              <a:cxnLst/>
              <a:rect l="l" t="t" r="r" b="b"/>
              <a:pathLst>
                <a:path w="216535" h="338455">
                  <a:moveTo>
                    <a:pt x="216408" y="230123"/>
                  </a:moveTo>
                  <a:lnTo>
                    <a:pt x="0" y="230123"/>
                  </a:lnTo>
                  <a:lnTo>
                    <a:pt x="108204" y="338327"/>
                  </a:lnTo>
                  <a:lnTo>
                    <a:pt x="216408" y="230123"/>
                  </a:lnTo>
                  <a:close/>
                </a:path>
                <a:path w="216535" h="338455">
                  <a:moveTo>
                    <a:pt x="162306" y="0"/>
                  </a:moveTo>
                  <a:lnTo>
                    <a:pt x="54101" y="0"/>
                  </a:lnTo>
                  <a:lnTo>
                    <a:pt x="54101" y="230123"/>
                  </a:lnTo>
                  <a:lnTo>
                    <a:pt x="162306" y="230123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5F49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34"/>
            <p:cNvSpPr/>
            <p:nvPr/>
          </p:nvSpPr>
          <p:spPr>
            <a:xfrm>
              <a:off x="2044445" y="3064764"/>
              <a:ext cx="1137920" cy="513715"/>
            </a:xfrm>
            <a:custGeom>
              <a:avLst/>
              <a:gdLst/>
              <a:ahLst/>
              <a:cxnLst/>
              <a:rect l="l" t="t" r="r" b="b"/>
              <a:pathLst>
                <a:path w="1137920" h="513714">
                  <a:moveTo>
                    <a:pt x="1025148" y="478325"/>
                  </a:moveTo>
                  <a:lnTo>
                    <a:pt x="1010031" y="513207"/>
                  </a:lnTo>
                  <a:lnTo>
                    <a:pt x="1137666" y="506222"/>
                  </a:lnTo>
                  <a:lnTo>
                    <a:pt x="1120614" y="485902"/>
                  </a:lnTo>
                  <a:lnTo>
                    <a:pt x="1042670" y="485902"/>
                  </a:lnTo>
                  <a:lnTo>
                    <a:pt x="1025148" y="478325"/>
                  </a:lnTo>
                  <a:close/>
                </a:path>
                <a:path w="1137920" h="513714">
                  <a:moveTo>
                    <a:pt x="1040328" y="443301"/>
                  </a:moveTo>
                  <a:lnTo>
                    <a:pt x="1025148" y="478325"/>
                  </a:lnTo>
                  <a:lnTo>
                    <a:pt x="1042670" y="485902"/>
                  </a:lnTo>
                  <a:lnTo>
                    <a:pt x="1057783" y="450850"/>
                  </a:lnTo>
                  <a:lnTo>
                    <a:pt x="1040328" y="443301"/>
                  </a:lnTo>
                  <a:close/>
                </a:path>
                <a:path w="1137920" h="513714">
                  <a:moveTo>
                    <a:pt x="1055497" y="408305"/>
                  </a:moveTo>
                  <a:lnTo>
                    <a:pt x="1040328" y="443301"/>
                  </a:lnTo>
                  <a:lnTo>
                    <a:pt x="1057783" y="450850"/>
                  </a:lnTo>
                  <a:lnTo>
                    <a:pt x="1042670" y="485902"/>
                  </a:lnTo>
                  <a:lnTo>
                    <a:pt x="1120614" y="485902"/>
                  </a:lnTo>
                  <a:lnTo>
                    <a:pt x="1055497" y="408305"/>
                  </a:lnTo>
                  <a:close/>
                </a:path>
                <a:path w="1137920" h="513714">
                  <a:moveTo>
                    <a:pt x="15240" y="0"/>
                  </a:moveTo>
                  <a:lnTo>
                    <a:pt x="0" y="35052"/>
                  </a:lnTo>
                  <a:lnTo>
                    <a:pt x="1025148" y="478325"/>
                  </a:lnTo>
                  <a:lnTo>
                    <a:pt x="1040328" y="443301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35"/>
            <p:cNvSpPr/>
            <p:nvPr/>
          </p:nvSpPr>
          <p:spPr>
            <a:xfrm>
              <a:off x="3121532" y="3118230"/>
              <a:ext cx="114300" cy="453390"/>
            </a:xfrm>
            <a:custGeom>
              <a:avLst/>
              <a:gdLst/>
              <a:ahLst/>
              <a:cxnLst/>
              <a:rect l="l" t="t" r="r" b="b"/>
              <a:pathLst>
                <a:path w="114300" h="453389">
                  <a:moveTo>
                    <a:pt x="38113" y="339512"/>
                  </a:moveTo>
                  <a:lnTo>
                    <a:pt x="0" y="340741"/>
                  </a:lnTo>
                  <a:lnTo>
                    <a:pt x="60960" y="453135"/>
                  </a:lnTo>
                  <a:lnTo>
                    <a:pt x="104437" y="358520"/>
                  </a:lnTo>
                  <a:lnTo>
                    <a:pt x="38735" y="358520"/>
                  </a:lnTo>
                  <a:lnTo>
                    <a:pt x="38113" y="339512"/>
                  </a:lnTo>
                  <a:close/>
                </a:path>
                <a:path w="114300" h="453389">
                  <a:moveTo>
                    <a:pt x="76210" y="338285"/>
                  </a:moveTo>
                  <a:lnTo>
                    <a:pt x="38113" y="339512"/>
                  </a:lnTo>
                  <a:lnTo>
                    <a:pt x="38735" y="358520"/>
                  </a:lnTo>
                  <a:lnTo>
                    <a:pt x="76835" y="357377"/>
                  </a:lnTo>
                  <a:lnTo>
                    <a:pt x="76210" y="338285"/>
                  </a:lnTo>
                  <a:close/>
                </a:path>
                <a:path w="114300" h="453389">
                  <a:moveTo>
                    <a:pt x="114300" y="337057"/>
                  </a:moveTo>
                  <a:lnTo>
                    <a:pt x="76210" y="338285"/>
                  </a:lnTo>
                  <a:lnTo>
                    <a:pt x="76835" y="357377"/>
                  </a:lnTo>
                  <a:lnTo>
                    <a:pt x="38735" y="358520"/>
                  </a:lnTo>
                  <a:lnTo>
                    <a:pt x="104437" y="358520"/>
                  </a:lnTo>
                  <a:lnTo>
                    <a:pt x="114300" y="337057"/>
                  </a:lnTo>
                  <a:close/>
                </a:path>
                <a:path w="114300" h="453389">
                  <a:moveTo>
                    <a:pt x="65150" y="0"/>
                  </a:moveTo>
                  <a:lnTo>
                    <a:pt x="27050" y="1269"/>
                  </a:lnTo>
                  <a:lnTo>
                    <a:pt x="38113" y="339512"/>
                  </a:lnTo>
                  <a:lnTo>
                    <a:pt x="76210" y="338285"/>
                  </a:lnTo>
                  <a:lnTo>
                    <a:pt x="65150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36"/>
            <p:cNvSpPr/>
            <p:nvPr/>
          </p:nvSpPr>
          <p:spPr>
            <a:xfrm>
              <a:off x="3182873" y="3095244"/>
              <a:ext cx="1102360" cy="484505"/>
            </a:xfrm>
            <a:custGeom>
              <a:avLst/>
              <a:gdLst/>
              <a:ahLst/>
              <a:cxnLst/>
              <a:rect l="l" t="t" r="r" b="b"/>
              <a:pathLst>
                <a:path w="1102360" h="484504">
                  <a:moveTo>
                    <a:pt x="83438" y="378587"/>
                  </a:moveTo>
                  <a:lnTo>
                    <a:pt x="0" y="475361"/>
                  </a:lnTo>
                  <a:lnTo>
                    <a:pt x="127508" y="483997"/>
                  </a:lnTo>
                  <a:lnTo>
                    <a:pt x="115880" y="456184"/>
                  </a:lnTo>
                  <a:lnTo>
                    <a:pt x="95250" y="456184"/>
                  </a:lnTo>
                  <a:lnTo>
                    <a:pt x="80517" y="421005"/>
                  </a:lnTo>
                  <a:lnTo>
                    <a:pt x="98100" y="413655"/>
                  </a:lnTo>
                  <a:lnTo>
                    <a:pt x="83438" y="378587"/>
                  </a:lnTo>
                  <a:close/>
                </a:path>
                <a:path w="1102360" h="484504">
                  <a:moveTo>
                    <a:pt x="98100" y="413655"/>
                  </a:moveTo>
                  <a:lnTo>
                    <a:pt x="80517" y="421005"/>
                  </a:lnTo>
                  <a:lnTo>
                    <a:pt x="95250" y="456184"/>
                  </a:lnTo>
                  <a:lnTo>
                    <a:pt x="112809" y="448840"/>
                  </a:lnTo>
                  <a:lnTo>
                    <a:pt x="98100" y="413655"/>
                  </a:lnTo>
                  <a:close/>
                </a:path>
                <a:path w="1102360" h="484504">
                  <a:moveTo>
                    <a:pt x="112809" y="448840"/>
                  </a:moveTo>
                  <a:lnTo>
                    <a:pt x="95250" y="456184"/>
                  </a:lnTo>
                  <a:lnTo>
                    <a:pt x="115880" y="456184"/>
                  </a:lnTo>
                  <a:lnTo>
                    <a:pt x="112809" y="448840"/>
                  </a:lnTo>
                  <a:close/>
                </a:path>
                <a:path w="1102360" h="484504">
                  <a:moveTo>
                    <a:pt x="1087627" y="0"/>
                  </a:moveTo>
                  <a:lnTo>
                    <a:pt x="98100" y="413655"/>
                  </a:lnTo>
                  <a:lnTo>
                    <a:pt x="112809" y="448840"/>
                  </a:lnTo>
                  <a:lnTo>
                    <a:pt x="1102233" y="35051"/>
                  </a:lnTo>
                  <a:lnTo>
                    <a:pt x="108762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7"/>
          <p:cNvSpPr/>
          <p:nvPr/>
        </p:nvSpPr>
        <p:spPr>
          <a:xfrm>
            <a:off x="662291" y="2269695"/>
            <a:ext cx="1982724" cy="2138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/>
          <a:lstStyle/>
          <a:p>
            <a:r>
              <a:rPr lang="en-US" altLang="zh-CN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知识图谱的应用</a:t>
            </a:r>
            <a:endParaRPr lang="en-US" sz="3200" dirty="0"/>
          </a:p>
        </p:txBody>
      </p:sp>
      <p:sp>
        <p:nvSpPr>
          <p:cNvPr id="28" name="object 3"/>
          <p:cNvSpPr/>
          <p:nvPr/>
        </p:nvSpPr>
        <p:spPr>
          <a:xfrm>
            <a:off x="792580" y="2141930"/>
            <a:ext cx="5039868" cy="2013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 txBox="1"/>
          <p:nvPr/>
        </p:nvSpPr>
        <p:spPr>
          <a:xfrm>
            <a:off x="792580" y="1390015"/>
            <a:ext cx="4765537" cy="11439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智能搜索与智能问答</a:t>
            </a:r>
            <a:endParaRPr sz="3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L="1062355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搜索的未来：问答机器人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09460" y="177990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由知识图谱支撑的问答机器人广泛应用于各种专业服务领域，比如银行，零售，电子商务</a:t>
            </a:r>
            <a:r>
              <a:rPr lang="zh-CN" altLang="en-US"/>
              <a:t>等等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/>
          <a:lstStyle/>
          <a:p>
            <a:r>
              <a:rPr lang="en-US" altLang="zh-CN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知识图谱的应用</a:t>
            </a:r>
            <a:endParaRPr lang="en-US" sz="3200" dirty="0"/>
          </a:p>
        </p:txBody>
      </p:sp>
      <p:sp>
        <p:nvSpPr>
          <p:cNvPr id="29" name="object 4"/>
          <p:cNvSpPr txBox="1"/>
          <p:nvPr/>
        </p:nvSpPr>
        <p:spPr>
          <a:xfrm>
            <a:off x="792580" y="1390015"/>
            <a:ext cx="611622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知识图谱在金融领域的应用</a:t>
            </a: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L="1062355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搜索的未来：问答机器人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908722" y="2117284"/>
            <a:ext cx="5666232" cy="4104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文本框 2"/>
          <p:cNvSpPr txBox="1"/>
          <p:nvPr/>
        </p:nvSpPr>
        <p:spPr>
          <a:xfrm>
            <a:off x="8012430" y="208407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通过知识图谱查找潜在的金融</a:t>
            </a:r>
            <a:r>
              <a:rPr lang="zh-CN" altLang="en-US"/>
              <a:t>欺诈问题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eg:</a:t>
            </a:r>
            <a:r>
              <a:rPr lang="zh-CN" altLang="en-US"/>
              <a:t>两个处于不同公司的贷款人登记了相同的公司电话，</a:t>
            </a:r>
            <a:r>
              <a:rPr lang="zh-CN" altLang="en-US"/>
              <a:t>这有可能存在欺诈</a:t>
            </a:r>
            <a:endParaRPr lang="zh-CN" altLang="en-US"/>
          </a:p>
          <a:p>
            <a:r>
              <a:rPr lang="zh-CN" altLang="en-US"/>
              <a:t>同时若贷款人失联，作为可以通过知识图谱查找关系人，甚至二度三度的</a:t>
            </a:r>
            <a:r>
              <a:rPr lang="zh-CN" altLang="en-US"/>
              <a:t>关系人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/>
          <a:lstStyle/>
          <a:p>
            <a:r>
              <a:rPr lang="en-US" altLang="zh-CN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知识图谱的应用</a:t>
            </a:r>
            <a:endParaRPr lang="en-US" sz="3200" dirty="0"/>
          </a:p>
        </p:txBody>
      </p:sp>
      <p:sp>
        <p:nvSpPr>
          <p:cNvPr id="29" name="object 4"/>
          <p:cNvSpPr txBox="1"/>
          <p:nvPr/>
        </p:nvSpPr>
        <p:spPr>
          <a:xfrm>
            <a:off x="792580" y="1390015"/>
            <a:ext cx="611622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知识图谱在医疗领域的应用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搜索的未来：问答机器人</a:t>
            </a:r>
            <a:endParaRPr lang="zh-CN" altLang="en-US"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67511" y="2625299"/>
            <a:ext cx="4928489" cy="2565908"/>
            <a:chOff x="1034033" y="1340358"/>
            <a:chExt cx="4928489" cy="2565908"/>
          </a:xfrm>
        </p:grpSpPr>
        <p:sp>
          <p:nvSpPr>
            <p:cNvPr id="28" name="object 2"/>
            <p:cNvSpPr txBox="1"/>
            <p:nvPr/>
          </p:nvSpPr>
          <p:spPr>
            <a:xfrm>
              <a:off x="2759201" y="1340358"/>
              <a:ext cx="716280" cy="33528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385D89"/>
              </a:solidFill>
            </a:ln>
          </p:spPr>
          <p:txBody>
            <a:bodyPr vert="horz" wrap="square" lIns="0" tIns="36830" rIns="0" bIns="0" rtlCol="0">
              <a:spAutoFit/>
            </a:bodyPr>
            <a:lstStyle/>
            <a:p>
              <a:pPr marL="154940">
                <a:lnSpc>
                  <a:spcPct val="100000"/>
                </a:lnSpc>
                <a:spcBef>
                  <a:spcPts val="290"/>
                </a:spcBef>
              </a:pPr>
              <a:r>
                <a:rPr sz="1600" b="1" spc="-5" dirty="0">
                  <a:latin typeface="微软雅黑" panose="020B0503020204020204" charset="-122"/>
                  <a:cs typeface="微软雅黑" panose="020B0503020204020204" charset="-122"/>
                </a:rPr>
                <a:t>检查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object 3"/>
            <p:cNvSpPr txBox="1"/>
            <p:nvPr/>
          </p:nvSpPr>
          <p:spPr>
            <a:xfrm>
              <a:off x="1034033" y="1916429"/>
              <a:ext cx="733425" cy="367665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385D89"/>
              </a:solidFill>
            </a:ln>
          </p:spPr>
          <p:txBody>
            <a:bodyPr vert="horz" wrap="square" lIns="0" tIns="53340" rIns="0" bIns="0" rtlCol="0">
              <a:spAutoFit/>
            </a:bodyPr>
            <a:lstStyle/>
            <a:p>
              <a:pPr marL="163195">
                <a:lnSpc>
                  <a:spcPct val="100000"/>
                </a:lnSpc>
                <a:spcBef>
                  <a:spcPts val="420"/>
                </a:spcBef>
              </a:pPr>
              <a:r>
                <a:rPr sz="1600" b="1" spc="-5" dirty="0">
                  <a:latin typeface="微软雅黑" panose="020B0503020204020204" charset="-122"/>
                  <a:cs typeface="微软雅黑" panose="020B0503020204020204" charset="-122"/>
                </a:rPr>
                <a:t>症状</a:t>
              </a:r>
              <a:endParaRPr sz="16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object 4"/>
            <p:cNvSpPr txBox="1"/>
            <p:nvPr/>
          </p:nvSpPr>
          <p:spPr>
            <a:xfrm>
              <a:off x="2766822" y="2108454"/>
              <a:ext cx="716280" cy="33528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385D89"/>
              </a:solidFill>
            </a:ln>
          </p:spPr>
          <p:txBody>
            <a:bodyPr vert="horz" wrap="square" lIns="0" tIns="36830" rIns="0" bIns="0" rtlCol="0">
              <a:spAutoFit/>
            </a:bodyPr>
            <a:lstStyle/>
            <a:p>
              <a:pPr marL="154305">
                <a:lnSpc>
                  <a:spcPct val="100000"/>
                </a:lnSpc>
                <a:spcBef>
                  <a:spcPts val="290"/>
                </a:spcBef>
              </a:pPr>
              <a:r>
                <a:rPr sz="1600" b="1" spc="-5" dirty="0">
                  <a:latin typeface="微软雅黑" panose="020B0503020204020204" charset="-122"/>
                  <a:cs typeface="微软雅黑" panose="020B0503020204020204" charset="-122"/>
                </a:rPr>
                <a:t>疾病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object 5"/>
            <p:cNvSpPr txBox="1"/>
            <p:nvPr/>
          </p:nvSpPr>
          <p:spPr>
            <a:xfrm>
              <a:off x="4388358" y="1879854"/>
              <a:ext cx="688975" cy="32004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385D89"/>
              </a:solidFill>
            </a:ln>
          </p:spPr>
          <p:txBody>
            <a:bodyPr vert="horz" wrap="square" lIns="0" tIns="29209" rIns="0" bIns="0" rtlCol="0">
              <a:spAutoFit/>
            </a:bodyPr>
            <a:lstStyle/>
            <a:p>
              <a:pPr marL="140335">
                <a:lnSpc>
                  <a:spcPct val="100000"/>
                </a:lnSpc>
                <a:spcBef>
                  <a:spcPts val="230"/>
                </a:spcBef>
              </a:pPr>
              <a:r>
                <a:rPr sz="1600" b="1" spc="-5" dirty="0">
                  <a:latin typeface="微软雅黑" panose="020B0503020204020204" charset="-122"/>
                  <a:cs typeface="微软雅黑" panose="020B0503020204020204" charset="-122"/>
                </a:rPr>
                <a:t>医生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object 7"/>
            <p:cNvSpPr txBox="1"/>
            <p:nvPr/>
          </p:nvSpPr>
          <p:spPr>
            <a:xfrm>
              <a:off x="3809238" y="3146298"/>
              <a:ext cx="647700" cy="337185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385D89"/>
              </a:solidFill>
            </a:ln>
          </p:spPr>
          <p:txBody>
            <a:bodyPr vert="horz" wrap="square" lIns="0" tIns="38100" rIns="0" bIns="0" rtlCol="0">
              <a:spAutoFit/>
            </a:bodyPr>
            <a:lstStyle/>
            <a:p>
              <a:pPr marL="120015">
                <a:lnSpc>
                  <a:spcPct val="100000"/>
                </a:lnSpc>
                <a:spcBef>
                  <a:spcPts val="300"/>
                </a:spcBef>
              </a:pPr>
              <a:r>
                <a:rPr sz="1600" b="1" spc="-5" dirty="0">
                  <a:latin typeface="微软雅黑" panose="020B0503020204020204" charset="-122"/>
                  <a:cs typeface="微软雅黑" panose="020B0503020204020204" charset="-122"/>
                </a:rPr>
                <a:t>药品</a:t>
              </a:r>
              <a:endParaRPr sz="16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4" name="object 8"/>
            <p:cNvSpPr/>
            <p:nvPr/>
          </p:nvSpPr>
          <p:spPr>
            <a:xfrm>
              <a:off x="3062097" y="1675638"/>
              <a:ext cx="118110" cy="432434"/>
            </a:xfrm>
            <a:custGeom>
              <a:avLst/>
              <a:gdLst/>
              <a:ahLst/>
              <a:cxnLst/>
              <a:rect l="l" t="t" r="r" b="b"/>
              <a:pathLst>
                <a:path w="118110" h="432435">
                  <a:moveTo>
                    <a:pt x="41461" y="318049"/>
                  </a:moveTo>
                  <a:lnTo>
                    <a:pt x="3301" y="318643"/>
                  </a:lnTo>
                  <a:lnTo>
                    <a:pt x="62356" y="432054"/>
                  </a:lnTo>
                  <a:lnTo>
                    <a:pt x="107856" y="337185"/>
                  </a:lnTo>
                  <a:lnTo>
                    <a:pt x="41782" y="337185"/>
                  </a:lnTo>
                  <a:lnTo>
                    <a:pt x="41461" y="318049"/>
                  </a:lnTo>
                  <a:close/>
                </a:path>
                <a:path w="118110" h="432435">
                  <a:moveTo>
                    <a:pt x="79561" y="317456"/>
                  </a:moveTo>
                  <a:lnTo>
                    <a:pt x="41461" y="318049"/>
                  </a:lnTo>
                  <a:lnTo>
                    <a:pt x="41782" y="337185"/>
                  </a:lnTo>
                  <a:lnTo>
                    <a:pt x="79882" y="336550"/>
                  </a:lnTo>
                  <a:lnTo>
                    <a:pt x="79561" y="317456"/>
                  </a:lnTo>
                  <a:close/>
                </a:path>
                <a:path w="118110" h="432435">
                  <a:moveTo>
                    <a:pt x="117601" y="316864"/>
                  </a:moveTo>
                  <a:lnTo>
                    <a:pt x="79561" y="317456"/>
                  </a:lnTo>
                  <a:lnTo>
                    <a:pt x="79882" y="336550"/>
                  </a:lnTo>
                  <a:lnTo>
                    <a:pt x="41782" y="337185"/>
                  </a:lnTo>
                  <a:lnTo>
                    <a:pt x="107856" y="337185"/>
                  </a:lnTo>
                  <a:lnTo>
                    <a:pt x="117601" y="316864"/>
                  </a:lnTo>
                  <a:close/>
                </a:path>
                <a:path w="118110" h="432435">
                  <a:moveTo>
                    <a:pt x="76139" y="113920"/>
                  </a:moveTo>
                  <a:lnTo>
                    <a:pt x="38039" y="114555"/>
                  </a:lnTo>
                  <a:lnTo>
                    <a:pt x="41461" y="318049"/>
                  </a:lnTo>
                  <a:lnTo>
                    <a:pt x="79561" y="317456"/>
                  </a:lnTo>
                  <a:lnTo>
                    <a:pt x="76139" y="113920"/>
                  </a:lnTo>
                  <a:close/>
                </a:path>
                <a:path w="118110" h="432435">
                  <a:moveTo>
                    <a:pt x="55244" y="0"/>
                  </a:moveTo>
                  <a:lnTo>
                    <a:pt x="0" y="115188"/>
                  </a:lnTo>
                  <a:lnTo>
                    <a:pt x="38039" y="114555"/>
                  </a:lnTo>
                  <a:lnTo>
                    <a:pt x="37718" y="95503"/>
                  </a:lnTo>
                  <a:lnTo>
                    <a:pt x="75818" y="94869"/>
                  </a:lnTo>
                  <a:lnTo>
                    <a:pt x="104700" y="94869"/>
                  </a:lnTo>
                  <a:lnTo>
                    <a:pt x="55244" y="0"/>
                  </a:lnTo>
                  <a:close/>
                </a:path>
                <a:path w="118110" h="432435">
                  <a:moveTo>
                    <a:pt x="75818" y="94869"/>
                  </a:moveTo>
                  <a:lnTo>
                    <a:pt x="37718" y="95503"/>
                  </a:lnTo>
                  <a:lnTo>
                    <a:pt x="38039" y="114555"/>
                  </a:lnTo>
                  <a:lnTo>
                    <a:pt x="76139" y="113920"/>
                  </a:lnTo>
                  <a:lnTo>
                    <a:pt x="75818" y="94869"/>
                  </a:lnTo>
                  <a:close/>
                </a:path>
                <a:path w="118110" h="432435">
                  <a:moveTo>
                    <a:pt x="104700" y="94869"/>
                  </a:moveTo>
                  <a:lnTo>
                    <a:pt x="75818" y="94869"/>
                  </a:lnTo>
                  <a:lnTo>
                    <a:pt x="76139" y="113920"/>
                  </a:lnTo>
                  <a:lnTo>
                    <a:pt x="114300" y="113284"/>
                  </a:lnTo>
                  <a:lnTo>
                    <a:pt x="104700" y="94869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9"/>
            <p:cNvSpPr/>
            <p:nvPr/>
          </p:nvSpPr>
          <p:spPr>
            <a:xfrm>
              <a:off x="1767077" y="2072004"/>
              <a:ext cx="998855" cy="230504"/>
            </a:xfrm>
            <a:custGeom>
              <a:avLst/>
              <a:gdLst/>
              <a:ahLst/>
              <a:cxnLst/>
              <a:rect l="l" t="t" r="r" b="b"/>
              <a:pathLst>
                <a:path w="998855" h="230505">
                  <a:moveTo>
                    <a:pt x="911607" y="202389"/>
                  </a:moveTo>
                  <a:lnTo>
                    <a:pt x="906653" y="230505"/>
                  </a:lnTo>
                  <a:lnTo>
                    <a:pt x="992922" y="204850"/>
                  </a:lnTo>
                  <a:lnTo>
                    <a:pt x="925576" y="204850"/>
                  </a:lnTo>
                  <a:lnTo>
                    <a:pt x="911607" y="202389"/>
                  </a:lnTo>
                  <a:close/>
                </a:path>
                <a:path w="998855" h="230505">
                  <a:moveTo>
                    <a:pt x="916552" y="174321"/>
                  </a:moveTo>
                  <a:lnTo>
                    <a:pt x="911607" y="202389"/>
                  </a:lnTo>
                  <a:lnTo>
                    <a:pt x="925576" y="204850"/>
                  </a:lnTo>
                  <a:lnTo>
                    <a:pt x="930529" y="176783"/>
                  </a:lnTo>
                  <a:lnTo>
                    <a:pt x="916552" y="174321"/>
                  </a:lnTo>
                  <a:close/>
                </a:path>
                <a:path w="998855" h="230505">
                  <a:moveTo>
                    <a:pt x="921512" y="146176"/>
                  </a:moveTo>
                  <a:lnTo>
                    <a:pt x="916552" y="174321"/>
                  </a:lnTo>
                  <a:lnTo>
                    <a:pt x="930529" y="176783"/>
                  </a:lnTo>
                  <a:lnTo>
                    <a:pt x="925576" y="204850"/>
                  </a:lnTo>
                  <a:lnTo>
                    <a:pt x="992922" y="204850"/>
                  </a:lnTo>
                  <a:lnTo>
                    <a:pt x="998474" y="203200"/>
                  </a:lnTo>
                  <a:lnTo>
                    <a:pt x="921512" y="146176"/>
                  </a:lnTo>
                  <a:close/>
                </a:path>
                <a:path w="998855" h="230505">
                  <a:moveTo>
                    <a:pt x="86863" y="28136"/>
                  </a:moveTo>
                  <a:lnTo>
                    <a:pt x="81917" y="56205"/>
                  </a:lnTo>
                  <a:lnTo>
                    <a:pt x="911607" y="202389"/>
                  </a:lnTo>
                  <a:lnTo>
                    <a:pt x="916552" y="174321"/>
                  </a:lnTo>
                  <a:lnTo>
                    <a:pt x="86863" y="28136"/>
                  </a:lnTo>
                  <a:close/>
                </a:path>
                <a:path w="998855" h="230505">
                  <a:moveTo>
                    <a:pt x="91821" y="0"/>
                  </a:moveTo>
                  <a:lnTo>
                    <a:pt x="0" y="27305"/>
                  </a:lnTo>
                  <a:lnTo>
                    <a:pt x="76962" y="84327"/>
                  </a:lnTo>
                  <a:lnTo>
                    <a:pt x="81917" y="56205"/>
                  </a:lnTo>
                  <a:lnTo>
                    <a:pt x="67818" y="53720"/>
                  </a:lnTo>
                  <a:lnTo>
                    <a:pt x="72771" y="25653"/>
                  </a:lnTo>
                  <a:lnTo>
                    <a:pt x="87300" y="25653"/>
                  </a:lnTo>
                  <a:lnTo>
                    <a:pt x="91821" y="0"/>
                  </a:lnTo>
                  <a:close/>
                </a:path>
                <a:path w="998855" h="230505">
                  <a:moveTo>
                    <a:pt x="72771" y="25653"/>
                  </a:moveTo>
                  <a:lnTo>
                    <a:pt x="67818" y="53720"/>
                  </a:lnTo>
                  <a:lnTo>
                    <a:pt x="81917" y="56205"/>
                  </a:lnTo>
                  <a:lnTo>
                    <a:pt x="86863" y="28136"/>
                  </a:lnTo>
                  <a:lnTo>
                    <a:pt x="72771" y="25653"/>
                  </a:lnTo>
                  <a:close/>
                </a:path>
                <a:path w="998855" h="230505">
                  <a:moveTo>
                    <a:pt x="87300" y="25653"/>
                  </a:moveTo>
                  <a:lnTo>
                    <a:pt x="72771" y="25653"/>
                  </a:lnTo>
                  <a:lnTo>
                    <a:pt x="86863" y="28136"/>
                  </a:lnTo>
                  <a:lnTo>
                    <a:pt x="87300" y="25653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10"/>
            <p:cNvSpPr/>
            <p:nvPr/>
          </p:nvSpPr>
          <p:spPr>
            <a:xfrm>
              <a:off x="3483102" y="2020061"/>
              <a:ext cx="906144" cy="276225"/>
            </a:xfrm>
            <a:custGeom>
              <a:avLst/>
              <a:gdLst/>
              <a:ahLst/>
              <a:cxnLst/>
              <a:rect l="l" t="t" r="r" b="b"/>
              <a:pathLst>
                <a:path w="906145" h="276225">
                  <a:moveTo>
                    <a:pt x="72136" y="192786"/>
                  </a:moveTo>
                  <a:lnTo>
                    <a:pt x="0" y="255905"/>
                  </a:lnTo>
                  <a:lnTo>
                    <a:pt x="93725" y="275844"/>
                  </a:lnTo>
                  <a:lnTo>
                    <a:pt x="87453" y="251713"/>
                  </a:lnTo>
                  <a:lnTo>
                    <a:pt x="72771" y="251713"/>
                  </a:lnTo>
                  <a:lnTo>
                    <a:pt x="65532" y="224155"/>
                  </a:lnTo>
                  <a:lnTo>
                    <a:pt x="79353" y="220551"/>
                  </a:lnTo>
                  <a:lnTo>
                    <a:pt x="72136" y="192786"/>
                  </a:lnTo>
                  <a:close/>
                </a:path>
                <a:path w="906145" h="276225">
                  <a:moveTo>
                    <a:pt x="79353" y="220551"/>
                  </a:moveTo>
                  <a:lnTo>
                    <a:pt x="65532" y="224155"/>
                  </a:lnTo>
                  <a:lnTo>
                    <a:pt x="72771" y="251713"/>
                  </a:lnTo>
                  <a:lnTo>
                    <a:pt x="86522" y="248130"/>
                  </a:lnTo>
                  <a:lnTo>
                    <a:pt x="79353" y="220551"/>
                  </a:lnTo>
                  <a:close/>
                </a:path>
                <a:path w="906145" h="276225">
                  <a:moveTo>
                    <a:pt x="86522" y="248130"/>
                  </a:moveTo>
                  <a:lnTo>
                    <a:pt x="72771" y="251713"/>
                  </a:lnTo>
                  <a:lnTo>
                    <a:pt x="87453" y="251713"/>
                  </a:lnTo>
                  <a:lnTo>
                    <a:pt x="86522" y="248130"/>
                  </a:lnTo>
                  <a:close/>
                </a:path>
                <a:path w="906145" h="276225">
                  <a:moveTo>
                    <a:pt x="819348" y="27593"/>
                  </a:moveTo>
                  <a:lnTo>
                    <a:pt x="79353" y="220551"/>
                  </a:lnTo>
                  <a:lnTo>
                    <a:pt x="86522" y="248130"/>
                  </a:lnTo>
                  <a:lnTo>
                    <a:pt x="826557" y="55285"/>
                  </a:lnTo>
                  <a:lnTo>
                    <a:pt x="819348" y="27593"/>
                  </a:lnTo>
                  <a:close/>
                </a:path>
                <a:path w="906145" h="276225">
                  <a:moveTo>
                    <a:pt x="901101" y="24002"/>
                  </a:moveTo>
                  <a:lnTo>
                    <a:pt x="833120" y="24002"/>
                  </a:lnTo>
                  <a:lnTo>
                    <a:pt x="840359" y="51688"/>
                  </a:lnTo>
                  <a:lnTo>
                    <a:pt x="826557" y="55285"/>
                  </a:lnTo>
                  <a:lnTo>
                    <a:pt x="833755" y="82931"/>
                  </a:lnTo>
                  <a:lnTo>
                    <a:pt x="901101" y="24002"/>
                  </a:lnTo>
                  <a:close/>
                </a:path>
                <a:path w="906145" h="276225">
                  <a:moveTo>
                    <a:pt x="833120" y="24002"/>
                  </a:moveTo>
                  <a:lnTo>
                    <a:pt x="819348" y="27593"/>
                  </a:lnTo>
                  <a:lnTo>
                    <a:pt x="826557" y="55285"/>
                  </a:lnTo>
                  <a:lnTo>
                    <a:pt x="840359" y="51688"/>
                  </a:lnTo>
                  <a:lnTo>
                    <a:pt x="833120" y="24002"/>
                  </a:lnTo>
                  <a:close/>
                </a:path>
                <a:path w="906145" h="276225">
                  <a:moveTo>
                    <a:pt x="812164" y="0"/>
                  </a:moveTo>
                  <a:lnTo>
                    <a:pt x="819348" y="27593"/>
                  </a:lnTo>
                  <a:lnTo>
                    <a:pt x="833120" y="24002"/>
                  </a:lnTo>
                  <a:lnTo>
                    <a:pt x="901101" y="24002"/>
                  </a:lnTo>
                  <a:lnTo>
                    <a:pt x="905890" y="19812"/>
                  </a:lnTo>
                  <a:lnTo>
                    <a:pt x="812164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11"/>
            <p:cNvSpPr/>
            <p:nvPr/>
          </p:nvSpPr>
          <p:spPr>
            <a:xfrm>
              <a:off x="1489710" y="2435225"/>
              <a:ext cx="1635125" cy="659765"/>
            </a:xfrm>
            <a:custGeom>
              <a:avLst/>
              <a:gdLst/>
              <a:ahLst/>
              <a:cxnLst/>
              <a:rect l="l" t="t" r="r" b="b"/>
              <a:pathLst>
                <a:path w="1635125" h="659764">
                  <a:moveTo>
                    <a:pt x="64134" y="579882"/>
                  </a:moveTo>
                  <a:lnTo>
                    <a:pt x="0" y="651129"/>
                  </a:lnTo>
                  <a:lnTo>
                    <a:pt x="95503" y="659638"/>
                  </a:lnTo>
                  <a:lnTo>
                    <a:pt x="87112" y="638301"/>
                  </a:lnTo>
                  <a:lnTo>
                    <a:pt x="71755" y="638301"/>
                  </a:lnTo>
                  <a:lnTo>
                    <a:pt x="61214" y="611632"/>
                  </a:lnTo>
                  <a:lnTo>
                    <a:pt x="74559" y="606386"/>
                  </a:lnTo>
                  <a:lnTo>
                    <a:pt x="64134" y="579882"/>
                  </a:lnTo>
                  <a:close/>
                </a:path>
                <a:path w="1635125" h="659764">
                  <a:moveTo>
                    <a:pt x="74559" y="606386"/>
                  </a:moveTo>
                  <a:lnTo>
                    <a:pt x="61214" y="611632"/>
                  </a:lnTo>
                  <a:lnTo>
                    <a:pt x="71755" y="638301"/>
                  </a:lnTo>
                  <a:lnTo>
                    <a:pt x="85055" y="633072"/>
                  </a:lnTo>
                  <a:lnTo>
                    <a:pt x="74559" y="606386"/>
                  </a:lnTo>
                  <a:close/>
                </a:path>
                <a:path w="1635125" h="659764">
                  <a:moveTo>
                    <a:pt x="85055" y="633072"/>
                  </a:moveTo>
                  <a:lnTo>
                    <a:pt x="71755" y="638301"/>
                  </a:lnTo>
                  <a:lnTo>
                    <a:pt x="87112" y="638301"/>
                  </a:lnTo>
                  <a:lnTo>
                    <a:pt x="85055" y="633072"/>
                  </a:lnTo>
                  <a:close/>
                </a:path>
                <a:path w="1635125" h="659764">
                  <a:moveTo>
                    <a:pt x="1549578" y="26607"/>
                  </a:moveTo>
                  <a:lnTo>
                    <a:pt x="74559" y="606386"/>
                  </a:lnTo>
                  <a:lnTo>
                    <a:pt x="85055" y="633072"/>
                  </a:lnTo>
                  <a:lnTo>
                    <a:pt x="1560014" y="53143"/>
                  </a:lnTo>
                  <a:lnTo>
                    <a:pt x="1549578" y="26607"/>
                  </a:lnTo>
                  <a:close/>
                </a:path>
                <a:path w="1635125" h="659764">
                  <a:moveTo>
                    <a:pt x="1623070" y="21336"/>
                  </a:moveTo>
                  <a:lnTo>
                    <a:pt x="1562989" y="21336"/>
                  </a:lnTo>
                  <a:lnTo>
                    <a:pt x="1573403" y="47879"/>
                  </a:lnTo>
                  <a:lnTo>
                    <a:pt x="1560014" y="53143"/>
                  </a:lnTo>
                  <a:lnTo>
                    <a:pt x="1570482" y="79756"/>
                  </a:lnTo>
                  <a:lnTo>
                    <a:pt x="1623070" y="21336"/>
                  </a:lnTo>
                  <a:close/>
                </a:path>
                <a:path w="1635125" h="659764">
                  <a:moveTo>
                    <a:pt x="1562989" y="21336"/>
                  </a:moveTo>
                  <a:lnTo>
                    <a:pt x="1549578" y="26607"/>
                  </a:lnTo>
                  <a:lnTo>
                    <a:pt x="1560014" y="53143"/>
                  </a:lnTo>
                  <a:lnTo>
                    <a:pt x="1573403" y="47879"/>
                  </a:lnTo>
                  <a:lnTo>
                    <a:pt x="1562989" y="21336"/>
                  </a:lnTo>
                  <a:close/>
                </a:path>
                <a:path w="1635125" h="659764">
                  <a:moveTo>
                    <a:pt x="1539113" y="0"/>
                  </a:moveTo>
                  <a:lnTo>
                    <a:pt x="1549578" y="26607"/>
                  </a:lnTo>
                  <a:lnTo>
                    <a:pt x="1562989" y="21336"/>
                  </a:lnTo>
                  <a:lnTo>
                    <a:pt x="1623070" y="21336"/>
                  </a:lnTo>
                  <a:lnTo>
                    <a:pt x="1634616" y="8508"/>
                  </a:lnTo>
                  <a:lnTo>
                    <a:pt x="1539113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12"/>
            <p:cNvSpPr/>
            <p:nvPr/>
          </p:nvSpPr>
          <p:spPr>
            <a:xfrm>
              <a:off x="3124961" y="2443733"/>
              <a:ext cx="1009015" cy="702945"/>
            </a:xfrm>
            <a:custGeom>
              <a:avLst/>
              <a:gdLst/>
              <a:ahLst/>
              <a:cxnLst/>
              <a:rect l="l" t="t" r="r" b="b"/>
              <a:pathLst>
                <a:path w="1009014" h="702944">
                  <a:moveTo>
                    <a:pt x="930230" y="665313"/>
                  </a:moveTo>
                  <a:lnTo>
                    <a:pt x="913891" y="688721"/>
                  </a:lnTo>
                  <a:lnTo>
                    <a:pt x="1008761" y="702564"/>
                  </a:lnTo>
                  <a:lnTo>
                    <a:pt x="992901" y="673481"/>
                  </a:lnTo>
                  <a:lnTo>
                    <a:pt x="941959" y="673481"/>
                  </a:lnTo>
                  <a:lnTo>
                    <a:pt x="930230" y="665313"/>
                  </a:lnTo>
                  <a:close/>
                </a:path>
                <a:path w="1009014" h="702944">
                  <a:moveTo>
                    <a:pt x="946625" y="641825"/>
                  </a:moveTo>
                  <a:lnTo>
                    <a:pt x="930230" y="665313"/>
                  </a:lnTo>
                  <a:lnTo>
                    <a:pt x="941959" y="673481"/>
                  </a:lnTo>
                  <a:lnTo>
                    <a:pt x="958341" y="649986"/>
                  </a:lnTo>
                  <a:lnTo>
                    <a:pt x="946625" y="641825"/>
                  </a:lnTo>
                  <a:close/>
                </a:path>
                <a:path w="1009014" h="702944">
                  <a:moveTo>
                    <a:pt x="962913" y="618490"/>
                  </a:moveTo>
                  <a:lnTo>
                    <a:pt x="946625" y="641825"/>
                  </a:lnTo>
                  <a:lnTo>
                    <a:pt x="958341" y="649986"/>
                  </a:lnTo>
                  <a:lnTo>
                    <a:pt x="941959" y="673481"/>
                  </a:lnTo>
                  <a:lnTo>
                    <a:pt x="992901" y="673481"/>
                  </a:lnTo>
                  <a:lnTo>
                    <a:pt x="962913" y="618490"/>
                  </a:lnTo>
                  <a:close/>
                </a:path>
                <a:path w="1009014" h="702944">
                  <a:moveTo>
                    <a:pt x="78549" y="37264"/>
                  </a:moveTo>
                  <a:lnTo>
                    <a:pt x="62175" y="60765"/>
                  </a:lnTo>
                  <a:lnTo>
                    <a:pt x="930230" y="665313"/>
                  </a:lnTo>
                  <a:lnTo>
                    <a:pt x="946625" y="641825"/>
                  </a:lnTo>
                  <a:lnTo>
                    <a:pt x="78549" y="37264"/>
                  </a:lnTo>
                  <a:close/>
                </a:path>
                <a:path w="1009014" h="702944">
                  <a:moveTo>
                    <a:pt x="0" y="0"/>
                  </a:moveTo>
                  <a:lnTo>
                    <a:pt x="45846" y="84201"/>
                  </a:lnTo>
                  <a:lnTo>
                    <a:pt x="62175" y="60765"/>
                  </a:lnTo>
                  <a:lnTo>
                    <a:pt x="50418" y="52578"/>
                  </a:lnTo>
                  <a:lnTo>
                    <a:pt x="66801" y="29083"/>
                  </a:lnTo>
                  <a:lnTo>
                    <a:pt x="84250" y="29083"/>
                  </a:lnTo>
                  <a:lnTo>
                    <a:pt x="94868" y="13843"/>
                  </a:lnTo>
                  <a:lnTo>
                    <a:pt x="0" y="0"/>
                  </a:lnTo>
                  <a:close/>
                </a:path>
                <a:path w="1009014" h="702944">
                  <a:moveTo>
                    <a:pt x="66801" y="29083"/>
                  </a:moveTo>
                  <a:lnTo>
                    <a:pt x="50418" y="52578"/>
                  </a:lnTo>
                  <a:lnTo>
                    <a:pt x="62175" y="60765"/>
                  </a:lnTo>
                  <a:lnTo>
                    <a:pt x="78549" y="37264"/>
                  </a:lnTo>
                  <a:lnTo>
                    <a:pt x="66801" y="29083"/>
                  </a:lnTo>
                  <a:close/>
                </a:path>
                <a:path w="1009014" h="702944">
                  <a:moveTo>
                    <a:pt x="84250" y="29083"/>
                  </a:moveTo>
                  <a:lnTo>
                    <a:pt x="66801" y="29083"/>
                  </a:lnTo>
                  <a:lnTo>
                    <a:pt x="78549" y="37264"/>
                  </a:lnTo>
                  <a:lnTo>
                    <a:pt x="84250" y="29083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13"/>
            <p:cNvSpPr/>
            <p:nvPr/>
          </p:nvSpPr>
          <p:spPr>
            <a:xfrm>
              <a:off x="2093214" y="2876550"/>
              <a:ext cx="352425" cy="1000125"/>
            </a:xfrm>
            <a:custGeom>
              <a:avLst/>
              <a:gdLst/>
              <a:ahLst/>
              <a:cxnLst/>
              <a:rect l="l" t="t" r="r" b="b"/>
              <a:pathLst>
                <a:path w="352425" h="1000125">
                  <a:moveTo>
                    <a:pt x="352044" y="999744"/>
                  </a:moveTo>
                  <a:lnTo>
                    <a:pt x="283553" y="997446"/>
                  </a:lnTo>
                  <a:lnTo>
                    <a:pt x="227599" y="991171"/>
                  </a:lnTo>
                  <a:lnTo>
                    <a:pt x="189863" y="981848"/>
                  </a:lnTo>
                  <a:lnTo>
                    <a:pt x="176022" y="970407"/>
                  </a:lnTo>
                  <a:lnTo>
                    <a:pt x="176022" y="529208"/>
                  </a:lnTo>
                  <a:lnTo>
                    <a:pt x="162180" y="517767"/>
                  </a:lnTo>
                  <a:lnTo>
                    <a:pt x="124444" y="508444"/>
                  </a:lnTo>
                  <a:lnTo>
                    <a:pt x="68490" y="502169"/>
                  </a:lnTo>
                  <a:lnTo>
                    <a:pt x="0" y="499872"/>
                  </a:lnTo>
                  <a:lnTo>
                    <a:pt x="68490" y="497574"/>
                  </a:lnTo>
                  <a:lnTo>
                    <a:pt x="124444" y="491299"/>
                  </a:lnTo>
                  <a:lnTo>
                    <a:pt x="162180" y="481976"/>
                  </a:lnTo>
                  <a:lnTo>
                    <a:pt x="176022" y="470535"/>
                  </a:lnTo>
                  <a:lnTo>
                    <a:pt x="176022" y="29337"/>
                  </a:lnTo>
                  <a:lnTo>
                    <a:pt x="189863" y="17895"/>
                  </a:lnTo>
                  <a:lnTo>
                    <a:pt x="227599" y="8572"/>
                  </a:lnTo>
                  <a:lnTo>
                    <a:pt x="283553" y="2297"/>
                  </a:lnTo>
                  <a:lnTo>
                    <a:pt x="352044" y="0"/>
                  </a:lnTo>
                </a:path>
              </a:pathLst>
            </a:custGeom>
            <a:ln w="28575">
              <a:solidFill>
                <a:srgbClr val="C3D5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14"/>
            <p:cNvSpPr txBox="1"/>
            <p:nvPr/>
          </p:nvSpPr>
          <p:spPr>
            <a:xfrm>
              <a:off x="2556764" y="2812796"/>
              <a:ext cx="530225" cy="10934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61290" indent="-148590">
                <a:lnSpc>
                  <a:spcPct val="100000"/>
                </a:lnSpc>
                <a:spcBef>
                  <a:spcPts val="100"/>
                </a:spcBef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介绍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spcBef>
                  <a:spcPts val="5"/>
                </a:spcBef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流程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风险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效果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禁忌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1" name="object 15"/>
            <p:cNvSpPr txBox="1"/>
            <p:nvPr/>
          </p:nvSpPr>
          <p:spPr>
            <a:xfrm>
              <a:off x="4956175" y="2731770"/>
              <a:ext cx="708660" cy="10934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61290" indent="-148590">
                <a:lnSpc>
                  <a:spcPct val="100000"/>
                </a:lnSpc>
                <a:spcBef>
                  <a:spcPts val="100"/>
                </a:spcBef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用法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spcBef>
                  <a:spcPts val="5"/>
                </a:spcBef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反应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禁忌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主治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适应症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2" name="object 16"/>
            <p:cNvSpPr/>
            <p:nvPr/>
          </p:nvSpPr>
          <p:spPr>
            <a:xfrm>
              <a:off x="4519421" y="2821685"/>
              <a:ext cx="379730" cy="984885"/>
            </a:xfrm>
            <a:custGeom>
              <a:avLst/>
              <a:gdLst/>
              <a:ahLst/>
              <a:cxnLst/>
              <a:rect l="l" t="t" r="r" b="b"/>
              <a:pathLst>
                <a:path w="379729" h="984885">
                  <a:moveTo>
                    <a:pt x="379475" y="984504"/>
                  </a:moveTo>
                  <a:lnTo>
                    <a:pt x="305627" y="982027"/>
                  </a:lnTo>
                  <a:lnTo>
                    <a:pt x="245316" y="975264"/>
                  </a:lnTo>
                  <a:lnTo>
                    <a:pt x="204650" y="965215"/>
                  </a:lnTo>
                  <a:lnTo>
                    <a:pt x="189737" y="952880"/>
                  </a:lnTo>
                  <a:lnTo>
                    <a:pt x="189737" y="523875"/>
                  </a:lnTo>
                  <a:lnTo>
                    <a:pt x="174825" y="511540"/>
                  </a:lnTo>
                  <a:lnTo>
                    <a:pt x="134159" y="501491"/>
                  </a:lnTo>
                  <a:lnTo>
                    <a:pt x="73848" y="494728"/>
                  </a:lnTo>
                  <a:lnTo>
                    <a:pt x="0" y="492251"/>
                  </a:lnTo>
                  <a:lnTo>
                    <a:pt x="73848" y="489775"/>
                  </a:lnTo>
                  <a:lnTo>
                    <a:pt x="134159" y="483012"/>
                  </a:lnTo>
                  <a:lnTo>
                    <a:pt x="174825" y="472963"/>
                  </a:lnTo>
                  <a:lnTo>
                    <a:pt x="189737" y="460628"/>
                  </a:lnTo>
                  <a:lnTo>
                    <a:pt x="189737" y="31622"/>
                  </a:lnTo>
                  <a:lnTo>
                    <a:pt x="204650" y="19288"/>
                  </a:lnTo>
                  <a:lnTo>
                    <a:pt x="245316" y="9239"/>
                  </a:lnTo>
                  <a:lnTo>
                    <a:pt x="305627" y="2476"/>
                  </a:lnTo>
                  <a:lnTo>
                    <a:pt x="379475" y="0"/>
                  </a:lnTo>
                </a:path>
              </a:pathLst>
            </a:custGeom>
            <a:ln w="28575">
              <a:solidFill>
                <a:srgbClr val="C3D5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17"/>
            <p:cNvSpPr/>
            <p:nvPr/>
          </p:nvSpPr>
          <p:spPr>
            <a:xfrm>
              <a:off x="5104638" y="1754885"/>
              <a:ext cx="288290" cy="635635"/>
            </a:xfrm>
            <a:custGeom>
              <a:avLst/>
              <a:gdLst/>
              <a:ahLst/>
              <a:cxnLst/>
              <a:rect l="l" t="t" r="r" b="b"/>
              <a:pathLst>
                <a:path w="288289" h="635635">
                  <a:moveTo>
                    <a:pt x="288036" y="635507"/>
                  </a:moveTo>
                  <a:lnTo>
                    <a:pt x="231993" y="633614"/>
                  </a:lnTo>
                  <a:lnTo>
                    <a:pt x="186213" y="628459"/>
                  </a:lnTo>
                  <a:lnTo>
                    <a:pt x="155340" y="620827"/>
                  </a:lnTo>
                  <a:lnTo>
                    <a:pt x="144017" y="611505"/>
                  </a:lnTo>
                  <a:lnTo>
                    <a:pt x="144017" y="341756"/>
                  </a:lnTo>
                  <a:lnTo>
                    <a:pt x="132695" y="332434"/>
                  </a:lnTo>
                  <a:lnTo>
                    <a:pt x="101822" y="324802"/>
                  </a:lnTo>
                  <a:lnTo>
                    <a:pt x="56042" y="319647"/>
                  </a:lnTo>
                  <a:lnTo>
                    <a:pt x="0" y="317753"/>
                  </a:lnTo>
                  <a:lnTo>
                    <a:pt x="56042" y="315860"/>
                  </a:lnTo>
                  <a:lnTo>
                    <a:pt x="101822" y="310705"/>
                  </a:lnTo>
                  <a:lnTo>
                    <a:pt x="132695" y="303073"/>
                  </a:lnTo>
                  <a:lnTo>
                    <a:pt x="144017" y="293750"/>
                  </a:lnTo>
                  <a:lnTo>
                    <a:pt x="144017" y="24002"/>
                  </a:lnTo>
                  <a:lnTo>
                    <a:pt x="155340" y="14680"/>
                  </a:lnTo>
                  <a:lnTo>
                    <a:pt x="186213" y="7048"/>
                  </a:lnTo>
                  <a:lnTo>
                    <a:pt x="231993" y="1893"/>
                  </a:lnTo>
                  <a:lnTo>
                    <a:pt x="288036" y="0"/>
                  </a:lnTo>
                </a:path>
              </a:pathLst>
            </a:custGeom>
            <a:ln w="28575">
              <a:solidFill>
                <a:srgbClr val="C3D5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18"/>
            <p:cNvSpPr txBox="1"/>
            <p:nvPr/>
          </p:nvSpPr>
          <p:spPr>
            <a:xfrm>
              <a:off x="5432297" y="1718310"/>
              <a:ext cx="530225" cy="66675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61290" indent="-148590">
                <a:lnSpc>
                  <a:spcPct val="100000"/>
                </a:lnSpc>
                <a:spcBef>
                  <a:spcPts val="105"/>
                </a:spcBef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简介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职称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61290" indent="-148590">
                <a:lnSpc>
                  <a:spcPct val="100000"/>
                </a:lnSpc>
                <a:buSzPct val="93000"/>
                <a:buAutoNum type="arabicPeriod"/>
                <a:tabLst>
                  <a:tab pos="161925" algn="l"/>
                </a:tabLst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评价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5" name="object 19"/>
            <p:cNvSpPr txBox="1"/>
            <p:nvPr/>
          </p:nvSpPr>
          <p:spPr>
            <a:xfrm>
              <a:off x="3303523" y="1822450"/>
              <a:ext cx="382270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需要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6" name="object 20"/>
            <p:cNvSpPr txBox="1"/>
            <p:nvPr/>
          </p:nvSpPr>
          <p:spPr>
            <a:xfrm>
              <a:off x="2128520" y="1916633"/>
              <a:ext cx="382270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表现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7" name="object 21"/>
            <p:cNvSpPr txBox="1"/>
            <p:nvPr/>
          </p:nvSpPr>
          <p:spPr>
            <a:xfrm>
              <a:off x="1926463" y="2536647"/>
              <a:ext cx="382270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治疗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8" name="object 22"/>
            <p:cNvSpPr txBox="1"/>
            <p:nvPr/>
          </p:nvSpPr>
          <p:spPr>
            <a:xfrm>
              <a:off x="3879850" y="2155317"/>
              <a:ext cx="38227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擅长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9" name="object 23"/>
            <p:cNvSpPr txBox="1"/>
            <p:nvPr/>
          </p:nvSpPr>
          <p:spPr>
            <a:xfrm>
              <a:off x="3779011" y="2652141"/>
              <a:ext cx="38227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微软雅黑" panose="020B0503020204020204" charset="-122"/>
                  <a:cs typeface="微软雅黑" panose="020B0503020204020204" charset="-122"/>
                </a:rPr>
                <a:t>用药</a:t>
              </a:r>
              <a:endParaRPr sz="14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0" name="object 7"/>
            <p:cNvSpPr txBox="1"/>
            <p:nvPr/>
          </p:nvSpPr>
          <p:spPr>
            <a:xfrm>
              <a:off x="1143762" y="3120936"/>
              <a:ext cx="647700" cy="777136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385D89"/>
              </a:solidFill>
            </a:ln>
          </p:spPr>
          <p:txBody>
            <a:bodyPr vert="horz" wrap="square" lIns="0" tIns="38100" rIns="0" bIns="0" rtlCol="0">
              <a:spAutoFit/>
            </a:bodyPr>
            <a:lstStyle/>
            <a:p>
              <a:pPr marL="120015">
                <a:lnSpc>
                  <a:spcPct val="100000"/>
                </a:lnSpc>
                <a:spcBef>
                  <a:spcPts val="300"/>
                </a:spcBef>
              </a:pPr>
              <a:r>
                <a:rPr lang="zh-CN" altLang="en-US" sz="1600" b="1" spc="-5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临床治疗方法</a:t>
              </a:r>
              <a:endPara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35545" y="1759585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人工智能虽然在医疗方面取得巨大成功，准确度甚至远超大部分医生，但是却缺少具体的诊断分析过程，依然让部分医生无法对病人病情做出肯定的判断，通过知识图谱可以详细绘出机器的诊断分析过程，因此知识图谱未来在医疗领域将会有越来越多的</a:t>
            </a:r>
            <a:r>
              <a:rPr lang="zh-CN" altLang="en-US"/>
              <a:t>应用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78182" y="2828835"/>
            <a:ext cx="4017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00377A"/>
                </a:solidFill>
              </a:rPr>
              <a:t>THANKS</a:t>
            </a:r>
            <a:endParaRPr lang="zh-CN" altLang="en-US" sz="7200" b="1" dirty="0">
              <a:solidFill>
                <a:srgbClr val="00377A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五边形 10"/>
          <p:cNvSpPr/>
          <p:nvPr/>
        </p:nvSpPr>
        <p:spPr>
          <a:xfrm>
            <a:off x="5239217" y="2108058"/>
            <a:ext cx="918515" cy="503522"/>
          </a:xfrm>
          <a:prstGeom prst="homePlate">
            <a:avLst/>
          </a:prstGeom>
          <a:solidFill>
            <a:srgbClr val="00377A"/>
          </a:solidFill>
          <a:ln>
            <a:solidFill>
              <a:srgbClr val="0037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Times New Roman" panose="02020603050405020304" pitchFamily="18" charset="0"/>
              </a:rPr>
              <a:t>1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" name="箭头: 五边形 11"/>
          <p:cNvSpPr/>
          <p:nvPr/>
        </p:nvSpPr>
        <p:spPr>
          <a:xfrm>
            <a:off x="5239217" y="2968694"/>
            <a:ext cx="918515" cy="503522"/>
          </a:xfrm>
          <a:prstGeom prst="homePlate">
            <a:avLst/>
          </a:prstGeom>
          <a:solidFill>
            <a:srgbClr val="00377A"/>
          </a:solidFill>
          <a:ln>
            <a:solidFill>
              <a:srgbClr val="0037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5" name="箭头: 五边形 12"/>
          <p:cNvSpPr/>
          <p:nvPr/>
        </p:nvSpPr>
        <p:spPr>
          <a:xfrm>
            <a:off x="5239217" y="3808412"/>
            <a:ext cx="918515" cy="503522"/>
          </a:xfrm>
          <a:prstGeom prst="homePlate">
            <a:avLst/>
          </a:prstGeom>
          <a:solidFill>
            <a:srgbClr val="00377A"/>
          </a:solidFill>
          <a:ln>
            <a:solidFill>
              <a:srgbClr val="0037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0" name="文本框 17"/>
          <p:cNvSpPr txBox="1">
            <a:spLocks noChangeArrowheads="1"/>
          </p:cNvSpPr>
          <p:nvPr/>
        </p:nvSpPr>
        <p:spPr bwMode="auto">
          <a:xfrm>
            <a:off x="6463175" y="2146158"/>
            <a:ext cx="31410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知识图谱的概念</a:t>
            </a:r>
            <a:endParaRPr lang="zh-CN" altLang="en-US" sz="2000" b="1" dirty="0"/>
          </a:p>
        </p:txBody>
      </p:sp>
      <p:sp>
        <p:nvSpPr>
          <p:cNvPr id="11" name="文本框 18"/>
          <p:cNvSpPr txBox="1">
            <a:spLocks noChangeArrowheads="1"/>
          </p:cNvSpPr>
          <p:nvPr/>
        </p:nvSpPr>
        <p:spPr bwMode="auto">
          <a:xfrm>
            <a:off x="6463175" y="3016357"/>
            <a:ext cx="4180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知识图谱与认知智能</a:t>
            </a:r>
            <a:endParaRPr lang="zh-CN" altLang="en-US" sz="2000" b="1" dirty="0"/>
          </a:p>
        </p:txBody>
      </p:sp>
      <p:sp>
        <p:nvSpPr>
          <p:cNvPr id="13" name="文本框 20"/>
          <p:cNvSpPr txBox="1">
            <a:spLocks noChangeArrowheads="1"/>
          </p:cNvSpPr>
          <p:nvPr/>
        </p:nvSpPr>
        <p:spPr bwMode="auto">
          <a:xfrm>
            <a:off x="6463175" y="3827277"/>
            <a:ext cx="37315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知识图谱的应用</a:t>
            </a:r>
            <a:endParaRPr lang="zh-CN" altLang="en-US" sz="2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89"/>
            <a:ext cx="2830054" cy="690438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4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softEdge rad="0"/>
          </a:effectLst>
        </p:spPr>
      </p:pic>
      <p:sp>
        <p:nvSpPr>
          <p:cNvPr id="18" name="文本框 5"/>
          <p:cNvSpPr txBox="1"/>
          <p:nvPr/>
        </p:nvSpPr>
        <p:spPr>
          <a:xfrm>
            <a:off x="954088" y="1574800"/>
            <a:ext cx="922337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+mj-lt"/>
                <a:ea typeface="+mn-ea"/>
              </a:rPr>
              <a:t>目</a:t>
            </a:r>
            <a:endParaRPr lang="en-US" altLang="zh-CN" sz="4800" b="1" dirty="0">
              <a:solidFill>
                <a:schemeClr val="bg1"/>
              </a:solidFill>
              <a:latin typeface="+mj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+mj-lt"/>
                <a:ea typeface="+mn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lt"/>
              <a:ea typeface="+mn-ea"/>
            </a:endParaRPr>
          </a:p>
        </p:txBody>
      </p:sp>
      <p:sp>
        <p:nvSpPr>
          <p:cNvPr id="6162" name="文本框 7"/>
          <p:cNvSpPr txBox="1">
            <a:spLocks noChangeArrowheads="1"/>
          </p:cNvSpPr>
          <p:nvPr/>
        </p:nvSpPr>
        <p:spPr bwMode="auto">
          <a:xfrm>
            <a:off x="1620838" y="2332038"/>
            <a:ext cx="493712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CONTENTS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352" y="1264667"/>
            <a:ext cx="10515600" cy="639128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</a:rPr>
              <a:t>Google Knowledge Graph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71929"/>
            <a:ext cx="10515600" cy="154851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日，</a:t>
            </a:r>
            <a:r>
              <a:rPr lang="en-US" altLang="zh-CN" dirty="0"/>
              <a:t>Google</a:t>
            </a:r>
            <a:r>
              <a:rPr lang="zh-CN" altLang="en-US" dirty="0"/>
              <a:t>发布了知识图谱，他们应用知识图谱技术极大提升了</a:t>
            </a:r>
            <a:r>
              <a:rPr lang="en-US" altLang="zh-CN" dirty="0"/>
              <a:t>Google</a:t>
            </a:r>
            <a:r>
              <a:rPr lang="zh-CN" altLang="en-US" dirty="0"/>
              <a:t>搜索引擎返回结果的价值，从而掀起了一场知识图谱技术的热潮。</a:t>
            </a:r>
            <a:endParaRPr lang="zh-CN" alt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31" y="3698302"/>
            <a:ext cx="8719442" cy="282391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 bwMode="auto">
          <a:xfrm>
            <a:off x="838200" y="365125"/>
            <a:ext cx="10515600" cy="88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等线 Light" panose="02010600030101010101" charset="-122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9pPr>
          </a:lstStyle>
          <a:p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知识图谱的概念</a:t>
            </a:r>
            <a:endParaRPr lang="en-US" sz="3200" dirty="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知识图谱的概念</a:t>
            </a:r>
            <a:endParaRPr 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0720"/>
            <a:ext cx="10515600" cy="495922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B0F0"/>
                </a:solidFill>
              </a:rPr>
              <a:t>知识图谱（</a:t>
            </a:r>
            <a:r>
              <a:rPr lang="en-US" dirty="0">
                <a:solidFill>
                  <a:srgbClr val="00B0F0"/>
                </a:solidFill>
              </a:rPr>
              <a:t>Knowledge Graph）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zh-CN" altLang="en-US" dirty="0">
                <a:solidFill>
                  <a:srgbClr val="C00000"/>
                </a:solidFill>
              </a:rPr>
              <a:t>可视化技术</a:t>
            </a:r>
            <a:r>
              <a:rPr lang="zh-CN" altLang="en-US" dirty="0"/>
              <a:t>描述知识资源及其载体，挖掘、分析、构建、绘制和显示知识及它们之间的相互联系。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本质上，知识图谱是一种揭示</a:t>
            </a:r>
            <a:r>
              <a:rPr lang="zh-CN" altLang="en-US" dirty="0">
                <a:solidFill>
                  <a:srgbClr val="C00000"/>
                </a:solidFill>
              </a:rPr>
              <a:t>实体之间关系的语义网络</a:t>
            </a:r>
            <a:r>
              <a:rPr lang="zh-CN" altLang="en-US" dirty="0"/>
              <a:t>，可以对现实世界的事物及其相互关系进行形式化地描述。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Google</a:t>
            </a:r>
            <a:r>
              <a:rPr lang="zh-CN" altLang="en-US" dirty="0"/>
              <a:t>用于增强其搜索引擎功能的知识库。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现在的知识图谱已被用来泛指各种大规模的知识库。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388" y="1512578"/>
            <a:ext cx="11113008" cy="47936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知识图谱旨在描述真实世界中存在的各种实体、概念和它们之间的关系。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每个实体或概念用一个全局唯一确定的</a:t>
            </a:r>
            <a:r>
              <a:rPr lang="en-US" altLang="zh-CN" sz="2400" dirty="0"/>
              <a:t>ID</a:t>
            </a:r>
            <a:r>
              <a:rPr lang="zh-CN" altLang="en-US" sz="2400" dirty="0"/>
              <a:t>来标识，称为它们的标识符</a:t>
            </a:r>
            <a:r>
              <a:rPr lang="en-US" altLang="zh-CN" sz="2400" dirty="0"/>
              <a:t>(identifier)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每个属性</a:t>
            </a:r>
            <a:r>
              <a:rPr lang="en-US" altLang="zh-CN" sz="2400" dirty="0"/>
              <a:t>-</a:t>
            </a:r>
            <a:r>
              <a:rPr lang="zh-CN" altLang="en-US" sz="2400" dirty="0"/>
              <a:t>值对</a:t>
            </a:r>
            <a:r>
              <a:rPr lang="en-US" altLang="zh-CN" sz="2400" dirty="0"/>
              <a:t>(attribute-value pair, </a:t>
            </a:r>
            <a:r>
              <a:rPr lang="zh-CN" altLang="en-US" sz="2400" dirty="0"/>
              <a:t>又称</a:t>
            </a:r>
            <a:r>
              <a:rPr lang="en-US" altLang="zh-CN" sz="2400" dirty="0"/>
              <a:t>AVP)</a:t>
            </a:r>
            <a:r>
              <a:rPr lang="zh-CN" altLang="en-US" sz="2400" dirty="0"/>
              <a:t>用来刻画实体的内在特性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关系</a:t>
            </a:r>
            <a:r>
              <a:rPr lang="en-US" altLang="zh-CN" sz="2400" dirty="0"/>
              <a:t>(relation)</a:t>
            </a:r>
            <a:r>
              <a:rPr lang="zh-CN" altLang="en-US" sz="2400" dirty="0"/>
              <a:t>用来连接两个实体，刻画它们之间的关联。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知识图谱亦可被看作是一张巨大的图，图中的节点表示实体或概念，而图中的边则由属性或关系构成。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/>
          <a:lstStyle/>
          <a:p>
            <a:r>
              <a:rPr lang="en-US" altLang="zh-CN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知识图谱的概念</a:t>
            </a:r>
            <a:endParaRPr lang="en-US" sz="3200"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3221" y="3275150"/>
            <a:ext cx="3239282" cy="1941429"/>
          </a:xfrm>
        </p:spPr>
        <p:txBody>
          <a:bodyPr/>
          <a:lstStyle/>
          <a:p>
            <a:r>
              <a:rPr lang="zh-CN" altLang="en-US" sz="2400" dirty="0"/>
              <a:t>节点：实体或属性值</a:t>
            </a:r>
            <a:endParaRPr lang="en-US" altLang="zh-CN" sz="2400" dirty="0"/>
          </a:p>
          <a:p>
            <a:r>
              <a:rPr lang="zh-CN" altLang="en-US" sz="2400" dirty="0"/>
              <a:t>边：关系或</a:t>
            </a:r>
            <a:r>
              <a:rPr lang="zh-CN" altLang="en-US" sz="2400" dirty="0"/>
              <a:t>属性</a:t>
            </a:r>
            <a:endParaRPr lang="zh-CN" altLang="en-US" sz="24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63682" cy="704663"/>
          </a:xfrm>
        </p:spPr>
        <p:txBody>
          <a:bodyPr/>
          <a:lstStyle/>
          <a:p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知识图谱的概念</a:t>
            </a:r>
            <a:endParaRPr lang="en-US" sz="3200" dirty="0"/>
          </a:p>
        </p:txBody>
      </p:sp>
      <p:sp>
        <p:nvSpPr>
          <p:cNvPr id="2" name="object 3"/>
          <p:cNvSpPr/>
          <p:nvPr/>
        </p:nvSpPr>
        <p:spPr>
          <a:xfrm>
            <a:off x="3692503" y="1806508"/>
            <a:ext cx="6120384" cy="4148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388" y="1512578"/>
            <a:ext cx="11113008" cy="47936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“实体</a:t>
            </a:r>
            <a:r>
              <a:rPr lang="en-US" altLang="zh-CN" sz="2400" dirty="0"/>
              <a:t>-</a:t>
            </a:r>
            <a:r>
              <a:rPr lang="zh-CN" altLang="en-US" sz="2400" dirty="0"/>
              <a:t>关系</a:t>
            </a:r>
            <a:r>
              <a:rPr lang="en-US" altLang="zh-CN" sz="2400" dirty="0"/>
              <a:t>-</a:t>
            </a:r>
            <a:r>
              <a:rPr lang="zh-CN" altLang="en-US" sz="2400" dirty="0"/>
              <a:t>实体”构成的三元组就是知识图谱的核心，也是组成知识图谱的基本单位 ，很多个三元组就组成了某个领域的知识图谱，除了实体与关系，知识图谱还有两个非常重要的概念：属性与属性值。</a:t>
            </a:r>
            <a:endParaRPr lang="zh-CN" altLang="en-US" sz="24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193675" indent="0">
              <a:lnSpc>
                <a:spcPct val="100000"/>
              </a:lnSpc>
              <a:spcBef>
                <a:spcPts val="1145"/>
              </a:spcBef>
              <a:buNone/>
            </a:pPr>
            <a:endParaRPr lang="en-US" altLang="zh-CN" sz="2400" b="1" spc="-5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93675" indent="0">
              <a:lnSpc>
                <a:spcPct val="100000"/>
              </a:lnSpc>
              <a:spcBef>
                <a:spcPts val="1145"/>
              </a:spcBef>
              <a:buNone/>
            </a:pP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实体</a:t>
            </a:r>
            <a:r>
              <a:rPr lang="en-US" altLang="zh-CN" sz="24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--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关</a:t>
            </a:r>
            <a:r>
              <a:rPr lang="zh-CN" altLang="en-US" sz="24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系</a:t>
            </a:r>
            <a:r>
              <a:rPr lang="en-US" altLang="zh-CN" sz="24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--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实体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】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实体</a:t>
            </a:r>
            <a:r>
              <a:rPr lang="en-US" altLang="zh-CN" sz="24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--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属性</a:t>
            </a:r>
            <a:r>
              <a:rPr lang="en-US" altLang="zh-CN" sz="2400" b="1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属性值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】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是知识图谱最常见的组成单元</a:t>
            </a:r>
            <a:endParaRPr lang="zh-CN" altLang="en-US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/>
          <a:lstStyle/>
          <a:p>
            <a:r>
              <a:rPr lang="en-US" altLang="zh-CN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知识图谱的概念</a:t>
            </a:r>
            <a:endParaRPr lang="en-US" sz="32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3819985" y="3781746"/>
            <a:ext cx="4239463" cy="1726378"/>
            <a:chOff x="1052880" y="1492758"/>
            <a:chExt cx="4239463" cy="1726378"/>
          </a:xfrm>
        </p:grpSpPr>
        <p:sp>
          <p:nvSpPr>
            <p:cNvPr id="29" name="object 2"/>
            <p:cNvSpPr txBox="1"/>
            <p:nvPr/>
          </p:nvSpPr>
          <p:spPr>
            <a:xfrm>
              <a:off x="1406905" y="2928672"/>
              <a:ext cx="3870630" cy="29046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5"/>
                </a:spcBef>
              </a:pPr>
              <a:r>
                <a:rPr sz="1800" b="1" dirty="0">
                  <a:latin typeface="微软雅黑" panose="020B0503020204020204" charset="-122"/>
                  <a:cs typeface="微软雅黑" panose="020B0503020204020204" charset="-122"/>
                </a:rPr>
                <a:t>达芬奇</a:t>
              </a:r>
              <a:r>
                <a:rPr sz="1800" b="1" spc="-100" dirty="0">
                  <a:latin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800" b="1" dirty="0">
                  <a:latin typeface="微软雅黑" panose="020B0503020204020204" charset="-122"/>
                  <a:cs typeface="微软雅黑" panose="020B0503020204020204" charset="-122"/>
                </a:rPr>
                <a:t>–</a:t>
              </a:r>
              <a:r>
                <a:rPr sz="1800" b="1" dirty="0" err="1">
                  <a:latin typeface="微软雅黑" panose="020B0503020204020204" charset="-122"/>
                  <a:cs typeface="微软雅黑" panose="020B0503020204020204" charset="-122"/>
                </a:rPr>
                <a:t>作品</a:t>
              </a:r>
              <a:r>
                <a:rPr sz="1800" b="1" spc="-10" dirty="0">
                  <a:latin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lang="zh-CN" altLang="en-US" b="1" spc="-1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蒙娜丽莎 构成三元组</a:t>
              </a:r>
              <a:r>
                <a:rPr lang="en-US" sz="18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object 4"/>
            <p:cNvSpPr txBox="1"/>
            <p:nvPr/>
          </p:nvSpPr>
          <p:spPr>
            <a:xfrm>
              <a:off x="1115567" y="1635251"/>
              <a:ext cx="935990" cy="370840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wrap="square" lIns="0" tIns="37465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295"/>
                </a:spcBef>
              </a:pPr>
              <a:r>
                <a:rPr sz="18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三元组</a:t>
              </a:r>
              <a:endParaRPr sz="18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object 5"/>
            <p:cNvSpPr/>
            <p:nvPr/>
          </p:nvSpPr>
          <p:spPr>
            <a:xfrm>
              <a:off x="2051304" y="1708404"/>
              <a:ext cx="288290" cy="224154"/>
            </a:xfrm>
            <a:custGeom>
              <a:avLst/>
              <a:gdLst/>
              <a:ahLst/>
              <a:cxnLst/>
              <a:rect l="l" t="t" r="r" b="b"/>
              <a:pathLst>
                <a:path w="288289" h="224155">
                  <a:moveTo>
                    <a:pt x="176021" y="0"/>
                  </a:moveTo>
                  <a:lnTo>
                    <a:pt x="176021" y="56007"/>
                  </a:lnTo>
                  <a:lnTo>
                    <a:pt x="0" y="56007"/>
                  </a:lnTo>
                  <a:lnTo>
                    <a:pt x="0" y="168021"/>
                  </a:lnTo>
                  <a:lnTo>
                    <a:pt x="176021" y="168021"/>
                  </a:lnTo>
                  <a:lnTo>
                    <a:pt x="176021" y="224028"/>
                  </a:lnTo>
                  <a:lnTo>
                    <a:pt x="288035" y="112013"/>
                  </a:lnTo>
                  <a:lnTo>
                    <a:pt x="17602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6"/>
            <p:cNvSpPr/>
            <p:nvPr/>
          </p:nvSpPr>
          <p:spPr>
            <a:xfrm>
              <a:off x="2375916" y="1632204"/>
              <a:ext cx="646430" cy="370840"/>
            </a:xfrm>
            <a:custGeom>
              <a:avLst/>
              <a:gdLst/>
              <a:ahLst/>
              <a:cxnLst/>
              <a:rect l="l" t="t" r="r" b="b"/>
              <a:pathLst>
                <a:path w="646430" h="370839">
                  <a:moveTo>
                    <a:pt x="0" y="370332"/>
                  </a:moveTo>
                  <a:lnTo>
                    <a:pt x="646176" y="370332"/>
                  </a:lnTo>
                  <a:lnTo>
                    <a:pt x="646176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7"/>
            <p:cNvSpPr/>
            <p:nvPr/>
          </p:nvSpPr>
          <p:spPr>
            <a:xfrm>
              <a:off x="2982722" y="1838683"/>
              <a:ext cx="338455" cy="0"/>
            </a:xfrm>
            <a:custGeom>
              <a:avLst/>
              <a:gdLst/>
              <a:ahLst/>
              <a:cxnLst/>
              <a:rect l="l" t="t" r="r" b="b"/>
              <a:pathLst>
                <a:path w="338454">
                  <a:moveTo>
                    <a:pt x="0" y="0"/>
                  </a:moveTo>
                  <a:lnTo>
                    <a:pt x="338074" y="0"/>
                  </a:lnTo>
                </a:path>
              </a:pathLst>
            </a:custGeom>
            <a:ln w="3763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8"/>
            <p:cNvSpPr/>
            <p:nvPr/>
          </p:nvSpPr>
          <p:spPr>
            <a:xfrm>
              <a:off x="3320796" y="1633727"/>
              <a:ext cx="646430" cy="368935"/>
            </a:xfrm>
            <a:custGeom>
              <a:avLst/>
              <a:gdLst/>
              <a:ahLst/>
              <a:cxnLst/>
              <a:rect l="l" t="t" r="r" b="b"/>
              <a:pathLst>
                <a:path w="646429" h="368935">
                  <a:moveTo>
                    <a:pt x="0" y="368808"/>
                  </a:moveTo>
                  <a:lnTo>
                    <a:pt x="646176" y="368808"/>
                  </a:lnTo>
                  <a:lnTo>
                    <a:pt x="646176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9"/>
            <p:cNvSpPr txBox="1"/>
            <p:nvPr/>
          </p:nvSpPr>
          <p:spPr>
            <a:xfrm>
              <a:off x="2268473" y="1492758"/>
              <a:ext cx="3023870" cy="64643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txBody>
            <a:bodyPr vert="horz" wrap="square" lIns="0" tIns="172720" rIns="0" bIns="0" rtlCol="0">
              <a:spAutoFit/>
            </a:bodyPr>
            <a:lstStyle/>
            <a:p>
              <a:pPr marL="198755">
                <a:lnSpc>
                  <a:spcPct val="100000"/>
                </a:lnSpc>
                <a:spcBef>
                  <a:spcPts val="1360"/>
                </a:spcBef>
                <a:tabLst>
                  <a:tab pos="1143000" algn="l"/>
                </a:tabLst>
              </a:pPr>
              <a:r>
                <a:rPr sz="18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实体	属性</a:t>
              </a:r>
              <a:endParaRPr sz="18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6" name="object 10"/>
            <p:cNvSpPr txBox="1"/>
            <p:nvPr/>
          </p:nvSpPr>
          <p:spPr>
            <a:xfrm>
              <a:off x="4258055" y="1632204"/>
              <a:ext cx="928369" cy="370840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wrap="square" lIns="0" tIns="33019" rIns="0" bIns="0" rtlCol="0">
              <a:spAutoFit/>
            </a:bodyPr>
            <a:lstStyle/>
            <a:p>
              <a:pPr marL="92710">
                <a:lnSpc>
                  <a:spcPct val="100000"/>
                </a:lnSpc>
                <a:spcBef>
                  <a:spcPts val="260"/>
                </a:spcBef>
              </a:pPr>
              <a:r>
                <a:rPr sz="18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属性值</a:t>
              </a:r>
              <a:endParaRPr sz="18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object 11"/>
            <p:cNvSpPr/>
            <p:nvPr/>
          </p:nvSpPr>
          <p:spPr>
            <a:xfrm>
              <a:off x="3886200" y="1838683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371830" y="0"/>
                  </a:lnTo>
                </a:path>
              </a:pathLst>
            </a:custGeom>
            <a:ln w="3763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12"/>
            <p:cNvSpPr txBox="1"/>
            <p:nvPr/>
          </p:nvSpPr>
          <p:spPr>
            <a:xfrm>
              <a:off x="1052880" y="2368799"/>
              <a:ext cx="4224655" cy="439864"/>
            </a:xfrm>
            <a:prstGeom prst="rect">
              <a:avLst/>
            </a:prstGeom>
          </p:spPr>
          <p:txBody>
            <a:bodyPr vert="horz" wrap="square" lIns="0" tIns="16129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70"/>
                </a:spcBef>
                <a:tabLst>
                  <a:tab pos="835025" algn="l"/>
                </a:tabLst>
              </a:pPr>
              <a:r>
                <a:rPr sz="1800" b="1" dirty="0">
                  <a:latin typeface="微软雅黑" panose="020B0503020204020204" charset="-122"/>
                  <a:cs typeface="微软雅黑" panose="020B0503020204020204" charset="-122"/>
                </a:rPr>
                <a:t>例如：	</a:t>
              </a:r>
              <a:r>
                <a:rPr sz="1800" b="1" dirty="0" err="1">
                  <a:latin typeface="微软雅黑" panose="020B0503020204020204" charset="-122"/>
                  <a:cs typeface="微软雅黑" panose="020B0503020204020204" charset="-122"/>
                </a:rPr>
                <a:t>关于达芬奇的知识图谱中</a:t>
              </a:r>
              <a:endParaRPr sz="18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object 13"/>
            <p:cNvSpPr/>
            <p:nvPr/>
          </p:nvSpPr>
          <p:spPr>
            <a:xfrm>
              <a:off x="3277361" y="1565910"/>
              <a:ext cx="746760" cy="502920"/>
            </a:xfrm>
            <a:custGeom>
              <a:avLst/>
              <a:gdLst/>
              <a:ahLst/>
              <a:cxnLst/>
              <a:rect l="l" t="t" r="r" b="b"/>
              <a:pathLst>
                <a:path w="746760" h="502919">
                  <a:moveTo>
                    <a:pt x="0" y="502919"/>
                  </a:moveTo>
                  <a:lnTo>
                    <a:pt x="746760" y="502919"/>
                  </a:lnTo>
                  <a:lnTo>
                    <a:pt x="746760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388" y="1512578"/>
            <a:ext cx="11113008" cy="47936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chemeClr val="tx1"/>
                </a:solidFill>
              </a:rPr>
              <a:t>知识图谱实现机器认知智能有两个核心能力：</a:t>
            </a:r>
            <a:endParaRPr lang="zh-CN" altLang="en-US" sz="2400" u="none" dirty="0">
              <a:solidFill>
                <a:schemeClr val="tx1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/>
          <a:lstStyle/>
          <a:p>
            <a:r>
              <a:rPr lang="en-US" altLang="zh-CN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知识图谱与机器认知智能</a:t>
            </a:r>
            <a:endParaRPr lang="en-US" sz="3200" dirty="0"/>
          </a:p>
        </p:txBody>
      </p:sp>
      <p:sp>
        <p:nvSpPr>
          <p:cNvPr id="5" name="object 4"/>
          <p:cNvSpPr txBox="1"/>
          <p:nvPr/>
        </p:nvSpPr>
        <p:spPr>
          <a:xfrm>
            <a:off x="6909040" y="2425325"/>
            <a:ext cx="1293037" cy="652743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4000" b="1" dirty="0">
                <a:latin typeface="微软雅黑" panose="020B0503020204020204" charset="-122"/>
                <a:cs typeface="微软雅黑" panose="020B0503020204020204" charset="-122"/>
              </a:rPr>
              <a:t>解释</a:t>
            </a:r>
            <a:endParaRPr sz="4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059762" y="2425326"/>
            <a:ext cx="1293037" cy="65274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4000" b="1" dirty="0">
                <a:latin typeface="微软雅黑" panose="020B0503020204020204" charset="-122"/>
                <a:cs typeface="微软雅黑" panose="020B0503020204020204" charset="-122"/>
              </a:rPr>
              <a:t>理解</a:t>
            </a:r>
            <a:endParaRPr sz="4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388" y="1512578"/>
            <a:ext cx="11113008" cy="47936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u="none" spc="-5" dirty="0">
                <a:solidFill>
                  <a:srgbClr val="FFC000"/>
                </a:solidFill>
              </a:rPr>
              <a:t>机器理解数据的本质，是建立起从</a:t>
            </a:r>
            <a:r>
              <a:rPr lang="zh-CN" altLang="en-US" sz="2400" u="none" spc="5" dirty="0">
                <a:solidFill>
                  <a:srgbClr val="FFC000"/>
                </a:solidFill>
              </a:rPr>
              <a:t>数</a:t>
            </a:r>
            <a:r>
              <a:rPr lang="zh-CN" altLang="en-US" sz="2400" u="none" spc="-5" dirty="0">
                <a:solidFill>
                  <a:srgbClr val="FFC000"/>
                </a:solidFill>
              </a:rPr>
              <a:t>据到</a:t>
            </a:r>
            <a:r>
              <a:rPr lang="zh-CN" altLang="en-US" sz="2400" u="none" spc="5" dirty="0">
                <a:solidFill>
                  <a:srgbClr val="FFC000"/>
                </a:solidFill>
              </a:rPr>
              <a:t>知</a:t>
            </a:r>
            <a:r>
              <a:rPr lang="zh-CN" altLang="en-US" sz="2400" u="none" spc="-5" dirty="0">
                <a:solidFill>
                  <a:srgbClr val="FFC000"/>
                </a:solidFill>
              </a:rPr>
              <a:t>识库</a:t>
            </a:r>
            <a:r>
              <a:rPr lang="zh-CN" altLang="en-US" sz="2400" u="none" spc="5" dirty="0">
                <a:solidFill>
                  <a:srgbClr val="FFC000"/>
                </a:solidFill>
              </a:rPr>
              <a:t>中</a:t>
            </a:r>
            <a:r>
              <a:rPr lang="zh-CN" altLang="en-US" sz="2400" u="none" spc="-5" dirty="0">
                <a:solidFill>
                  <a:srgbClr val="FFC000"/>
                </a:solidFill>
              </a:rPr>
              <a:t>的知识 要素，包括实体概念和关系的映射</a:t>
            </a:r>
            <a:r>
              <a:rPr lang="zh-CN" altLang="en-US" sz="2400" u="none" spc="5" dirty="0">
                <a:solidFill>
                  <a:srgbClr val="FFC000"/>
                </a:solidFill>
              </a:rPr>
              <a:t>的</a:t>
            </a:r>
            <a:r>
              <a:rPr lang="zh-CN" altLang="en-US" sz="2400" u="none" spc="-5" dirty="0">
                <a:solidFill>
                  <a:srgbClr val="FFC000"/>
                </a:solidFill>
              </a:rPr>
              <a:t>一个</a:t>
            </a:r>
            <a:r>
              <a:rPr lang="zh-CN" altLang="en-US" sz="2400" u="none" spc="5" dirty="0">
                <a:solidFill>
                  <a:srgbClr val="FFC000"/>
                </a:solidFill>
              </a:rPr>
              <a:t>过</a:t>
            </a:r>
            <a:r>
              <a:rPr lang="zh-CN" altLang="en-US" sz="2400" u="none" spc="-5" dirty="0">
                <a:solidFill>
                  <a:srgbClr val="FFC000"/>
                </a:solidFill>
              </a:rPr>
              <a:t>程。</a:t>
            </a:r>
            <a:endParaRPr lang="zh-CN" altLang="en-US" sz="2400" b="1" u="none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603"/>
          </a:xfrm>
        </p:spPr>
        <p:txBody>
          <a:bodyPr/>
          <a:lstStyle/>
          <a:p>
            <a:r>
              <a:rPr lang="en-US" altLang="zh-CN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知识图谱与机器认知智能</a:t>
            </a:r>
            <a:endParaRPr 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535714" y="3030070"/>
            <a:ext cx="9251816" cy="3414993"/>
            <a:chOff x="902208" y="1937004"/>
            <a:chExt cx="4751832" cy="1981200"/>
          </a:xfrm>
        </p:grpSpPr>
        <p:sp>
          <p:nvSpPr>
            <p:cNvPr id="6" name="object 4"/>
            <p:cNvSpPr/>
            <p:nvPr/>
          </p:nvSpPr>
          <p:spPr>
            <a:xfrm>
              <a:off x="902208" y="1937004"/>
              <a:ext cx="4751832" cy="1981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5"/>
            <p:cNvSpPr/>
            <p:nvPr/>
          </p:nvSpPr>
          <p:spPr>
            <a:xfrm>
              <a:off x="3853434" y="2280666"/>
              <a:ext cx="1727200" cy="1295400"/>
            </a:xfrm>
            <a:custGeom>
              <a:avLst/>
              <a:gdLst/>
              <a:ahLst/>
              <a:cxnLst/>
              <a:rect l="l" t="t" r="r" b="b"/>
              <a:pathLst>
                <a:path w="1727200" h="1295400">
                  <a:moveTo>
                    <a:pt x="0" y="1295400"/>
                  </a:moveTo>
                  <a:lnTo>
                    <a:pt x="1726691" y="1295400"/>
                  </a:lnTo>
                  <a:lnTo>
                    <a:pt x="1726691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med">
    <p:fade/>
  </p:transition>
</p:sld>
</file>

<file path=ppt/tags/tag1.xml><?xml version="1.0" encoding="utf-8"?>
<p:tagLst xmlns:p="http://schemas.openxmlformats.org/presentationml/2006/main">
  <p:tag name="COMMONDATA" val="eyJoZGlkIjoiNTcxYjRhYzg0ZGU2NTk4ZmVjYjMwZDZlMDNlNTkxZGEifQ=="/>
  <p:tag name="KSO_WPP_MARK_KEY" val="17eafd7f-2f40-42d2-8599-4ac9ac1444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1451</Words>
  <Application>WPS 演示</Application>
  <PresentationFormat>宽屏</PresentationFormat>
  <Paragraphs>183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等线</vt:lpstr>
      <vt:lpstr>等线 Light</vt:lpstr>
      <vt:lpstr>Times New Roman</vt:lpstr>
      <vt:lpstr>微软雅黑</vt:lpstr>
      <vt:lpstr>Microsoft YaHei Regular</vt:lpstr>
      <vt:lpstr>Times New Roman</vt:lpstr>
      <vt:lpstr>Segoe Print</vt:lpstr>
      <vt:lpstr>Arial Unicode MS</vt:lpstr>
      <vt:lpstr>Office 主题​​</vt:lpstr>
      <vt:lpstr>2_Office 主题​​</vt:lpstr>
      <vt:lpstr>PowerPoint 演示文稿</vt:lpstr>
      <vt:lpstr>PowerPoint 演示文稿</vt:lpstr>
      <vt:lpstr>Google Knowledge Graph</vt:lpstr>
      <vt:lpstr>知识图谱的概念</vt:lpstr>
      <vt:lpstr> 知识图谱的概念</vt:lpstr>
      <vt:lpstr>知识图谱的概念</vt:lpstr>
      <vt:lpstr> 知识图谱的概念</vt:lpstr>
      <vt:lpstr> 知识图谱与机器认知智能</vt:lpstr>
      <vt:lpstr> 知识图谱与机器认知智能</vt:lpstr>
      <vt:lpstr> 知识图谱与机器认知智能</vt:lpstr>
      <vt:lpstr> 知识图谱与机器认知智能</vt:lpstr>
      <vt:lpstr> 知识图谱的应用</vt:lpstr>
      <vt:lpstr> 知识图谱的应用</vt:lpstr>
      <vt:lpstr> 知识图谱的应用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Mloong</dc:creator>
  <cp:lastModifiedBy>WPS_jack</cp:lastModifiedBy>
  <cp:revision>611</cp:revision>
  <dcterms:created xsi:type="dcterms:W3CDTF">2018-04-21T03:38:00Z</dcterms:created>
  <dcterms:modified xsi:type="dcterms:W3CDTF">2022-10-27T04:52:30Z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D2E1E02159D347EAB8F842935B96817F</vt:lpwstr>
  </property>
  <property fmtid="{D5CDD505-2E9C-101B-9397-08002B2CF9AE}" pid="3" name="KSOProductBuildVer">
    <vt:lpwstr>2052-11.1.0.12598</vt:lpwstr>
  </property>
</Properties>
</file>